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86" r:id="rId1"/>
  </p:sldMasterIdLst>
  <p:notesMasterIdLst>
    <p:notesMasterId r:id="rId28"/>
  </p:notesMasterIdLst>
  <p:handoutMasterIdLst>
    <p:handoutMasterId r:id="rId29"/>
  </p:handoutMasterIdLst>
  <p:sldIdLst>
    <p:sldId id="300" r:id="rId2"/>
    <p:sldId id="301" r:id="rId3"/>
    <p:sldId id="308" r:id="rId4"/>
    <p:sldId id="302" r:id="rId5"/>
    <p:sldId id="303" r:id="rId6"/>
    <p:sldId id="304" r:id="rId7"/>
    <p:sldId id="305" r:id="rId8"/>
    <p:sldId id="306" r:id="rId9"/>
    <p:sldId id="307" r:id="rId10"/>
    <p:sldId id="309" r:id="rId11"/>
    <p:sldId id="310" r:id="rId12"/>
    <p:sldId id="314" r:id="rId13"/>
    <p:sldId id="311" r:id="rId14"/>
    <p:sldId id="312" r:id="rId15"/>
    <p:sldId id="313" r:id="rId16"/>
    <p:sldId id="315" r:id="rId17"/>
    <p:sldId id="320" r:id="rId18"/>
    <p:sldId id="316" r:id="rId19"/>
    <p:sldId id="318" r:id="rId20"/>
    <p:sldId id="317" r:id="rId21"/>
    <p:sldId id="319" r:id="rId22"/>
    <p:sldId id="321" r:id="rId23"/>
    <p:sldId id="322" r:id="rId24"/>
    <p:sldId id="323" r:id="rId25"/>
    <p:sldId id="325" r:id="rId26"/>
    <p:sldId id="326" r:id="rId27"/>
  </p:sldIdLst>
  <p:sldSz cx="9144000" cy="6858000" type="screen4x3"/>
  <p:notesSz cx="6858000" cy="9144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onstantia" panose="02030602050306030303" pitchFamily="18" charset="0"/>
        <a:ea typeface="+mn-ea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onstantia" panose="02030602050306030303" pitchFamily="18" charset="0"/>
        <a:ea typeface="+mn-ea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onstantia" panose="02030602050306030303" pitchFamily="18" charset="0"/>
        <a:ea typeface="+mn-ea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onstantia" panose="02030602050306030303" pitchFamily="18" charset="0"/>
        <a:ea typeface="+mn-ea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onstantia" panose="02030602050306030303" pitchFamily="18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onstantia" panose="02030602050306030303" pitchFamily="18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onstantia" panose="02030602050306030303" pitchFamily="18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onstantia" panose="02030602050306030303" pitchFamily="18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onstantia" panose="02030602050306030303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rdem canaz" initials="ec" lastIdx="3" clrIdx="0">
    <p:extLst>
      <p:ext uri="{19B8F6BF-5375-455C-9EA6-DF929625EA0E}">
        <p15:presenceInfo xmlns:p15="http://schemas.microsoft.com/office/powerpoint/2012/main" userId="9c3376a40aafe99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scaleToFitPaper="1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D0000"/>
    <a:srgbClr val="C200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>
    <p:restoredLeft sz="19805" autoAdjust="0"/>
    <p:restoredTop sz="91736" autoAdjust="0"/>
  </p:normalViewPr>
  <p:slideViewPr>
    <p:cSldViewPr snapToGrid="0" snapToObjects="1">
      <p:cViewPr>
        <p:scale>
          <a:sx n="100" d="100"/>
          <a:sy n="100" d="100"/>
        </p:scale>
        <p:origin x="1512" y="18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commentAuthors" Target="commentAuthor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80B184D6-414C-4079-A8E9-CF042533179D}" type="datetimeFigureOut">
              <a:rPr lang="en-US"/>
              <a:pPr>
                <a:defRPr/>
              </a:pPr>
              <a:t>11/13/2020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59FA0BCA-FC10-49BE-A2F8-BA289E01C49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12484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D744B1B0-25C3-42D6-ACEC-11FE153FC81F}" type="datetimeFigureOut">
              <a:rPr lang="en-US"/>
              <a:pPr>
                <a:defRPr/>
              </a:pPr>
              <a:t>11/13/2020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 noProof="0"/>
              <a:t>Click to edit Master text styles</a:t>
            </a:r>
          </a:p>
          <a:p>
            <a:pPr lvl="1"/>
            <a:r>
              <a:rPr lang="tr-TR" noProof="0"/>
              <a:t>Second level</a:t>
            </a:r>
          </a:p>
          <a:p>
            <a:pPr lvl="2"/>
            <a:r>
              <a:rPr lang="tr-TR" noProof="0"/>
              <a:t>Third level</a:t>
            </a:r>
          </a:p>
          <a:p>
            <a:pPr lvl="3"/>
            <a:r>
              <a:rPr lang="tr-TR" noProof="0"/>
              <a:t>Fourth level</a:t>
            </a:r>
          </a:p>
          <a:p>
            <a:pPr lvl="4"/>
            <a:r>
              <a:rPr lang="tr-TR" noProof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303AAD37-8495-4358-975D-7F228E51A68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48675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03AAD37-8495-4358-975D-7F228E51A688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6298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-4763"/>
            <a:ext cx="9153526" cy="6867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 Box 6"/>
          <p:cNvSpPr txBox="1">
            <a:spLocks noChangeArrowheads="1"/>
          </p:cNvSpPr>
          <p:nvPr userDrawn="1"/>
        </p:nvSpPr>
        <p:spPr bwMode="auto">
          <a:xfrm>
            <a:off x="4953000" y="2179796"/>
            <a:ext cx="3962400" cy="45243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defRPr/>
            </a:pPr>
            <a:r>
              <a:rPr lang="tr-TR" b="1" dirty="0">
                <a:solidFill>
                  <a:schemeClr val="bg1"/>
                </a:solidFill>
                <a:latin typeface="Century Gothic" panose="020B0502020202020204" pitchFamily="34" charset="0"/>
              </a:rPr>
              <a:t>TITLE</a:t>
            </a:r>
            <a:r>
              <a:rPr lang="tr-TR" b="1" baseline="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tr-TR" b="1" dirty="0">
                <a:solidFill>
                  <a:schemeClr val="bg1"/>
                </a:solidFill>
                <a:latin typeface="Century Gothic" panose="020B0502020202020204" pitchFamily="34" charset="0"/>
              </a:rPr>
              <a:t>CENTURY GOTHIC</a:t>
            </a:r>
            <a:r>
              <a:rPr lang="tr-TR" b="1" baseline="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b="1" dirty="0">
                <a:solidFill>
                  <a:schemeClr val="bg1"/>
                </a:solidFill>
                <a:latin typeface="Century Gothic" panose="020B0502020202020204" pitchFamily="34" charset="0"/>
              </a:rPr>
              <a:t>BOLD 18 PUNTO</a:t>
            </a:r>
          </a:p>
          <a:p>
            <a:pPr eaLnBrk="1" hangingPunct="1">
              <a:defRPr/>
            </a:pPr>
            <a:endParaRPr lang="tr-TR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eaLnBrk="1" hangingPunct="1">
              <a:defRPr/>
            </a:pPr>
            <a:endParaRPr lang="tr-TR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eaLnBrk="1" hangingPunct="1">
              <a:defRPr/>
            </a:pPr>
            <a:endParaRPr lang="en-US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eaLnBrk="1" hangingPunct="1">
              <a:defRPr/>
            </a:pPr>
            <a:endParaRPr lang="en-US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eaLnBrk="1" hangingPunct="1">
              <a:defRPr/>
            </a:pPr>
            <a:r>
              <a:rPr lang="tr-TR" sz="1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Presenter or</a:t>
            </a:r>
            <a:r>
              <a:rPr lang="en-US" sz="1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tr-TR" sz="1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METU EEE Century Gothic</a:t>
            </a:r>
            <a:r>
              <a:rPr lang="tr-TR" sz="1400" b="1" baseline="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1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Regular 14 Punto</a:t>
            </a:r>
          </a:p>
          <a:p>
            <a:pPr eaLnBrk="1" hangingPunct="1">
              <a:defRPr/>
            </a:pPr>
            <a:endParaRPr lang="en-US" sz="1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eaLnBrk="1" hangingPunct="1">
              <a:defRPr/>
            </a:pPr>
            <a:endParaRPr lang="tr-TR" sz="1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eaLnBrk="1" hangingPunct="1">
              <a:defRPr/>
            </a:pPr>
            <a:endParaRPr lang="tr-TR" sz="1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eaLnBrk="1" hangingPunct="1">
              <a:defRPr/>
            </a:pPr>
            <a:endParaRPr lang="en-US" sz="1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eaLnBrk="1" hangingPunct="1">
              <a:defRPr/>
            </a:pPr>
            <a:endParaRPr lang="en-US" sz="1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eaLnBrk="1" hangingPunct="1">
              <a:defRPr/>
            </a:pPr>
            <a:endParaRPr lang="en-US" sz="1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eaLnBrk="1" hangingPunct="1">
              <a:defRPr/>
            </a:pPr>
            <a:r>
              <a:rPr lang="en-US" sz="1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April 29, 2014</a:t>
            </a:r>
          </a:p>
          <a:p>
            <a:pPr eaLnBrk="1" hangingPunct="1">
              <a:defRPr/>
            </a:pPr>
            <a:r>
              <a:rPr lang="tr-TR" sz="1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Place</a:t>
            </a:r>
            <a:endParaRPr lang="en-US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eaLnBrk="1" hangingPunct="1">
              <a:defRPr/>
            </a:pPr>
            <a:endParaRPr lang="en-US" dirty="0">
              <a:latin typeface="BentonSansTRUReg"/>
            </a:endParaRPr>
          </a:p>
          <a:p>
            <a:pPr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46410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</a:lstStyle>
          <a:p>
            <a:r>
              <a:rPr lang="tr-TR" dirty="0" err="1"/>
              <a:t>Click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edit</a:t>
            </a:r>
            <a:r>
              <a:rPr lang="tr-TR" dirty="0"/>
              <a:t> Master </a:t>
            </a:r>
            <a:r>
              <a:rPr lang="tr-TR" dirty="0" err="1"/>
              <a:t>title</a:t>
            </a:r>
            <a:r>
              <a:rPr lang="tr-TR" dirty="0"/>
              <a:t> </a:t>
            </a:r>
            <a:r>
              <a:rPr lang="tr-TR" dirty="0" err="1"/>
              <a:t>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  <a:lvl2pPr>
              <a:defRPr>
                <a:latin typeface="Century Gothic" panose="020B0502020202020204" pitchFamily="34" charset="0"/>
              </a:defRPr>
            </a:lvl2pPr>
            <a:lvl3pPr>
              <a:defRPr>
                <a:latin typeface="Century Gothic" panose="020B0502020202020204" pitchFamily="34" charset="0"/>
              </a:defRPr>
            </a:lvl3pPr>
            <a:lvl4pPr>
              <a:defRPr>
                <a:latin typeface="Century Gothic" panose="020B0502020202020204" pitchFamily="34" charset="0"/>
              </a:defRPr>
            </a:lvl4pPr>
            <a:lvl5pPr>
              <a:defRPr>
                <a:latin typeface="Century Gothic" panose="020B0502020202020204" pitchFamily="34" charset="0"/>
              </a:defRPr>
            </a:lvl5pPr>
          </a:lstStyle>
          <a:p>
            <a:pPr lvl="0"/>
            <a:r>
              <a:rPr lang="tr-TR" dirty="0" err="1"/>
              <a:t>Click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edit</a:t>
            </a:r>
            <a:r>
              <a:rPr lang="tr-TR" dirty="0"/>
              <a:t> Master </a:t>
            </a:r>
            <a:r>
              <a:rPr lang="tr-TR" dirty="0" err="1"/>
              <a:t>text</a:t>
            </a:r>
            <a:r>
              <a:rPr lang="tr-TR" dirty="0"/>
              <a:t> </a:t>
            </a:r>
            <a:r>
              <a:rPr lang="tr-TR" dirty="0" err="1"/>
              <a:t>styles</a:t>
            </a:r>
            <a:endParaRPr lang="tr-TR" dirty="0"/>
          </a:p>
          <a:p>
            <a:pPr lvl="1"/>
            <a:r>
              <a:rPr lang="tr-TR" dirty="0"/>
              <a:t>Second </a:t>
            </a:r>
            <a:r>
              <a:rPr lang="tr-TR" dirty="0" err="1"/>
              <a:t>level</a:t>
            </a:r>
            <a:endParaRPr lang="tr-TR" dirty="0"/>
          </a:p>
          <a:p>
            <a:pPr lvl="2"/>
            <a:r>
              <a:rPr lang="tr-TR" dirty="0"/>
              <a:t>Third </a:t>
            </a:r>
            <a:r>
              <a:rPr lang="tr-TR" dirty="0" err="1"/>
              <a:t>level</a:t>
            </a:r>
            <a:endParaRPr lang="tr-TR" dirty="0"/>
          </a:p>
          <a:p>
            <a:pPr lvl="3"/>
            <a:r>
              <a:rPr lang="tr-TR" dirty="0" err="1"/>
              <a:t>Fourth</a:t>
            </a:r>
            <a:r>
              <a:rPr lang="tr-TR" dirty="0"/>
              <a:t> </a:t>
            </a:r>
            <a:r>
              <a:rPr lang="tr-TR" dirty="0" err="1"/>
              <a:t>level</a:t>
            </a:r>
            <a:endParaRPr lang="tr-TR" dirty="0"/>
          </a:p>
          <a:p>
            <a:pPr lvl="4"/>
            <a:r>
              <a:rPr lang="tr-TR" dirty="0" err="1"/>
              <a:t>Fifth</a:t>
            </a:r>
            <a:r>
              <a:rPr lang="tr-TR" dirty="0"/>
              <a:t> </a:t>
            </a:r>
            <a:r>
              <a:rPr lang="tr-TR" dirty="0" err="1"/>
              <a:t>level</a:t>
            </a:r>
            <a:endParaRPr lang="en-US" dirty="0"/>
          </a:p>
        </p:txBody>
      </p:sp>
      <p:sp>
        <p:nvSpPr>
          <p:cNvPr id="6" name="Slide Number Placeholder 17"/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78F797-6006-4DDA-AFE9-456F280FE6C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Date Placeholder 9"/>
          <p:cNvSpPr>
            <a:spLocks noGrp="1"/>
          </p:cNvSpPr>
          <p:nvPr>
            <p:ph type="dt" sz="half" idx="2"/>
          </p:nvPr>
        </p:nvSpPr>
        <p:spPr>
          <a:xfrm>
            <a:off x="457199" y="6523038"/>
            <a:ext cx="4000501" cy="266700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150">
                <a:solidFill>
                  <a:srgbClr val="F2F2F2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/>
            </a:pPr>
            <a:r>
              <a:rPr lang="tr-TR" dirty="0"/>
              <a:t>METU Electrical &amp; Electronics Engineering Department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9406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lang="tr-TR" dirty="0" err="1"/>
              <a:t>Click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edit</a:t>
            </a:r>
            <a:r>
              <a:rPr lang="tr-TR" dirty="0"/>
              <a:t> Master </a:t>
            </a:r>
            <a:r>
              <a:rPr lang="tr-TR" dirty="0" err="1"/>
              <a:t>title</a:t>
            </a:r>
            <a:r>
              <a:rPr lang="tr-TR" dirty="0"/>
              <a:t> </a:t>
            </a:r>
            <a:r>
              <a:rPr lang="tr-TR" dirty="0" err="1"/>
              <a:t>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tr-TR" dirty="0" err="1"/>
              <a:t>Click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edit</a:t>
            </a:r>
            <a:r>
              <a:rPr lang="tr-TR" dirty="0"/>
              <a:t> Master </a:t>
            </a:r>
            <a:r>
              <a:rPr lang="tr-TR" dirty="0" err="1"/>
              <a:t>text</a:t>
            </a:r>
            <a:r>
              <a:rPr lang="tr-TR" dirty="0"/>
              <a:t> </a:t>
            </a:r>
            <a:r>
              <a:rPr lang="tr-TR" dirty="0" err="1"/>
              <a:t>styles</a:t>
            </a:r>
            <a:endParaRPr lang="tr-TR" dirty="0"/>
          </a:p>
          <a:p>
            <a:pPr lvl="1"/>
            <a:r>
              <a:rPr lang="tr-TR" dirty="0"/>
              <a:t>Second </a:t>
            </a:r>
            <a:r>
              <a:rPr lang="tr-TR" dirty="0" err="1"/>
              <a:t>level</a:t>
            </a:r>
            <a:endParaRPr lang="tr-TR" dirty="0"/>
          </a:p>
          <a:p>
            <a:pPr lvl="2"/>
            <a:r>
              <a:rPr lang="tr-TR" dirty="0"/>
              <a:t>Third </a:t>
            </a:r>
            <a:r>
              <a:rPr lang="tr-TR" dirty="0" err="1"/>
              <a:t>level</a:t>
            </a:r>
            <a:endParaRPr lang="tr-TR" dirty="0"/>
          </a:p>
          <a:p>
            <a:pPr lvl="3"/>
            <a:r>
              <a:rPr lang="tr-TR" dirty="0" err="1"/>
              <a:t>Fourth</a:t>
            </a:r>
            <a:r>
              <a:rPr lang="tr-TR" dirty="0"/>
              <a:t> </a:t>
            </a:r>
            <a:r>
              <a:rPr lang="tr-TR" dirty="0" err="1"/>
              <a:t>level</a:t>
            </a:r>
            <a:endParaRPr lang="tr-TR" dirty="0"/>
          </a:p>
          <a:p>
            <a:pPr lvl="4"/>
            <a:r>
              <a:rPr lang="tr-TR" dirty="0" err="1"/>
              <a:t>Fifth</a:t>
            </a:r>
            <a:r>
              <a:rPr lang="tr-TR" dirty="0"/>
              <a:t> </a:t>
            </a:r>
            <a:r>
              <a:rPr lang="tr-TR" dirty="0" err="1"/>
              <a:t>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tr-TR"/>
              <a:t>Click to edit Master text styles</a:t>
            </a:r>
          </a:p>
          <a:p>
            <a:pPr lvl="1"/>
            <a:r>
              <a:rPr lang="tr-TR"/>
              <a:t>Second level</a:t>
            </a:r>
          </a:p>
          <a:p>
            <a:pPr lvl="2"/>
            <a:r>
              <a:rPr lang="tr-TR"/>
              <a:t>Third level</a:t>
            </a:r>
          </a:p>
          <a:p>
            <a:pPr lvl="3"/>
            <a:r>
              <a:rPr lang="tr-TR"/>
              <a:t>Fourth level</a:t>
            </a:r>
          </a:p>
          <a:p>
            <a:pPr lvl="4"/>
            <a:r>
              <a:rPr lang="tr-TR"/>
              <a:t>Fifth level</a:t>
            </a:r>
            <a:endParaRPr lang="en-US"/>
          </a:p>
        </p:txBody>
      </p:sp>
      <p:sp>
        <p:nvSpPr>
          <p:cNvPr id="7" name="Slide Number Placeholder 17"/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F44FCBF-405F-4A2C-9F91-3B58965D54A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Date Placeholder 9"/>
          <p:cNvSpPr>
            <a:spLocks noGrp="1"/>
          </p:cNvSpPr>
          <p:nvPr>
            <p:ph type="dt" sz="half" idx="13"/>
          </p:nvPr>
        </p:nvSpPr>
        <p:spPr>
          <a:xfrm>
            <a:off x="457199" y="6523038"/>
            <a:ext cx="4000501" cy="266700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150">
                <a:solidFill>
                  <a:srgbClr val="F2F2F2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/>
            </a:pPr>
            <a:r>
              <a:rPr lang="tr-TR" dirty="0"/>
              <a:t>METU Electrical &amp; Electronics Engineering Department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66364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tr-TR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tr-TR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tr-TR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tr-TR"/>
              <a:t>Click to edit Master text styles</a:t>
            </a:r>
          </a:p>
          <a:p>
            <a:pPr lvl="1"/>
            <a:r>
              <a:rPr lang="tr-TR"/>
              <a:t>Second level</a:t>
            </a:r>
          </a:p>
          <a:p>
            <a:pPr lvl="2"/>
            <a:r>
              <a:rPr lang="tr-TR"/>
              <a:t>Third level</a:t>
            </a:r>
          </a:p>
          <a:p>
            <a:pPr lvl="3"/>
            <a:r>
              <a:rPr lang="tr-TR"/>
              <a:t>Fourth level</a:t>
            </a:r>
          </a:p>
          <a:p>
            <a:pPr lvl="4"/>
            <a:r>
              <a:rPr lang="tr-TR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tr-TR"/>
              <a:t>Click to edit Master text styles</a:t>
            </a:r>
          </a:p>
          <a:p>
            <a:pPr lvl="1"/>
            <a:r>
              <a:rPr lang="tr-TR"/>
              <a:t>Second level</a:t>
            </a:r>
          </a:p>
          <a:p>
            <a:pPr lvl="2"/>
            <a:r>
              <a:rPr lang="tr-TR"/>
              <a:t>Third level</a:t>
            </a:r>
          </a:p>
          <a:p>
            <a:pPr lvl="3"/>
            <a:r>
              <a:rPr lang="tr-TR"/>
              <a:t>Fourth level</a:t>
            </a:r>
          </a:p>
          <a:p>
            <a:pPr lvl="4"/>
            <a:r>
              <a:rPr lang="tr-TR"/>
              <a:t>Fifth level</a:t>
            </a:r>
            <a:endParaRPr lang="en-US"/>
          </a:p>
        </p:txBody>
      </p:sp>
      <p:sp>
        <p:nvSpPr>
          <p:cNvPr id="9" name="Slide Number Placeholder 17"/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5012164-718A-4733-A653-425A1A482A4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3"/>
          </p:nvPr>
        </p:nvSpPr>
        <p:spPr>
          <a:xfrm>
            <a:off x="457199" y="6523038"/>
            <a:ext cx="4000501" cy="266700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150">
                <a:solidFill>
                  <a:srgbClr val="F2F2F2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/>
            </a:pPr>
            <a:r>
              <a:rPr lang="tr-TR" dirty="0"/>
              <a:t>METU Electrical &amp; Electronics Engineering Department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10245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17"/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B6B82CF-D217-463E-A20B-B8F45CA8845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lang="tr-TR" dirty="0" err="1"/>
              <a:t>Click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edit</a:t>
            </a:r>
            <a:r>
              <a:rPr lang="tr-TR" dirty="0"/>
              <a:t> Master </a:t>
            </a:r>
            <a:r>
              <a:rPr lang="tr-TR" dirty="0" err="1"/>
              <a:t>title</a:t>
            </a:r>
            <a:r>
              <a:rPr lang="tr-TR" dirty="0"/>
              <a:t> </a:t>
            </a:r>
            <a:r>
              <a:rPr lang="tr-TR" dirty="0" err="1"/>
              <a:t>style</a:t>
            </a:r>
            <a:endParaRPr lang="en-US" dirty="0"/>
          </a:p>
        </p:txBody>
      </p:sp>
      <p:sp>
        <p:nvSpPr>
          <p:cNvPr id="8" name="Date Placeholder 9"/>
          <p:cNvSpPr>
            <a:spLocks noGrp="1"/>
          </p:cNvSpPr>
          <p:nvPr>
            <p:ph type="dt" sz="half" idx="2"/>
          </p:nvPr>
        </p:nvSpPr>
        <p:spPr>
          <a:xfrm>
            <a:off x="457199" y="6523038"/>
            <a:ext cx="4000501" cy="266700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150">
                <a:solidFill>
                  <a:srgbClr val="F2F2F2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/>
            </a:pPr>
            <a:r>
              <a:rPr lang="tr-TR" dirty="0"/>
              <a:t>METU Electrical &amp; Electronics Engineering Department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94766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7"/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425A4F-61D9-44C1-AA71-D696DB2FF13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Date Placeholder 9"/>
          <p:cNvSpPr>
            <a:spLocks noGrp="1"/>
          </p:cNvSpPr>
          <p:nvPr>
            <p:ph type="dt" sz="half" idx="2"/>
          </p:nvPr>
        </p:nvSpPr>
        <p:spPr>
          <a:xfrm>
            <a:off x="457199" y="6523038"/>
            <a:ext cx="4000501" cy="266700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150">
                <a:solidFill>
                  <a:srgbClr val="F2F2F2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/>
            </a:pPr>
            <a:r>
              <a:rPr lang="tr-TR" dirty="0"/>
              <a:t>METU Electrical &amp; Electronics Engineering Department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1833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6" name="Group 18"/>
          <p:cNvGrpSpPr>
            <a:grpSpLocks/>
          </p:cNvGrpSpPr>
          <p:nvPr userDrawn="1"/>
        </p:nvGrpSpPr>
        <p:grpSpPr bwMode="auto">
          <a:xfrm>
            <a:off x="0" y="6523038"/>
            <a:ext cx="9144000" cy="334962"/>
            <a:chOff x="0" y="6522510"/>
            <a:chExt cx="9144000" cy="335489"/>
          </a:xfrm>
        </p:grpSpPr>
        <p:sp>
          <p:nvSpPr>
            <p:cNvPr id="16" name="Rectangle 15"/>
            <p:cNvSpPr/>
            <p:nvPr userDrawn="1"/>
          </p:nvSpPr>
          <p:spPr>
            <a:xfrm>
              <a:off x="0" y="6522510"/>
              <a:ext cx="9144000" cy="335489"/>
            </a:xfrm>
            <a:prstGeom prst="rect">
              <a:avLst/>
            </a:prstGeom>
            <a:solidFill>
              <a:srgbClr val="C20024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pic>
          <p:nvPicPr>
            <p:cNvPr id="1034" name="Picture 14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0597" y="6573313"/>
              <a:ext cx="407670" cy="266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7" name="Freeform 6"/>
          <p:cNvSpPr>
            <a:spLocks/>
          </p:cNvSpPr>
          <p:nvPr userDrawn="1"/>
        </p:nvSpPr>
        <p:spPr bwMode="auto">
          <a:xfrm>
            <a:off x="-9525" y="-7938"/>
            <a:ext cx="9163050" cy="104140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1028" name="Title Placeholder 8"/>
          <p:cNvSpPr>
            <a:spLocks noGrp="1"/>
          </p:cNvSpPr>
          <p:nvPr userDrawn="1">
            <p:ph type="title"/>
          </p:nvPr>
        </p:nvSpPr>
        <p:spPr bwMode="auto">
          <a:xfrm>
            <a:off x="457200" y="338138"/>
            <a:ext cx="8229600" cy="1025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tr-TR" dirty="0" err="1"/>
              <a:t>Click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edit</a:t>
            </a:r>
            <a:r>
              <a:rPr lang="tr-TR" dirty="0"/>
              <a:t> Master </a:t>
            </a:r>
            <a:r>
              <a:rPr lang="tr-TR" dirty="0" err="1"/>
              <a:t>title</a:t>
            </a:r>
            <a:r>
              <a:rPr lang="tr-TR" dirty="0"/>
              <a:t> </a:t>
            </a:r>
            <a:r>
              <a:rPr lang="tr-TR" dirty="0" err="1"/>
              <a:t>style</a:t>
            </a:r>
            <a:endParaRPr lang="en-US" dirty="0"/>
          </a:p>
        </p:txBody>
      </p:sp>
      <p:sp>
        <p:nvSpPr>
          <p:cNvPr id="1029" name="Text Placeholder 29"/>
          <p:cNvSpPr>
            <a:spLocks noGrp="1"/>
          </p:cNvSpPr>
          <p:nvPr userDrawn="1">
            <p:ph type="body" idx="1"/>
          </p:nvPr>
        </p:nvSpPr>
        <p:spPr bwMode="auto">
          <a:xfrm>
            <a:off x="457200" y="1430338"/>
            <a:ext cx="8229600" cy="4987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tr-TR" dirty="0"/>
              <a:t>Click to edit Master text styles</a:t>
            </a:r>
          </a:p>
          <a:p>
            <a:pPr lvl="1"/>
            <a:r>
              <a:rPr lang="tr-TR" dirty="0"/>
              <a:t>Second level</a:t>
            </a:r>
          </a:p>
          <a:p>
            <a:pPr lvl="2"/>
            <a:r>
              <a:rPr lang="tr-TR" dirty="0"/>
              <a:t>Third level</a:t>
            </a:r>
          </a:p>
          <a:p>
            <a:pPr lvl="3"/>
            <a:r>
              <a:rPr lang="tr-TR" dirty="0" err="1"/>
              <a:t>Fourth</a:t>
            </a:r>
            <a:r>
              <a:rPr lang="tr-TR" dirty="0"/>
              <a:t> </a:t>
            </a:r>
            <a:r>
              <a:rPr lang="tr-TR" dirty="0" err="1"/>
              <a:t>level</a:t>
            </a:r>
            <a:endParaRPr lang="tr-TR" dirty="0"/>
          </a:p>
          <a:p>
            <a:pPr lvl="4"/>
            <a:r>
              <a:rPr lang="tr-TR" dirty="0" err="1"/>
              <a:t>Fifth</a:t>
            </a:r>
            <a:r>
              <a:rPr lang="tr-TR" dirty="0"/>
              <a:t> </a:t>
            </a:r>
            <a:r>
              <a:rPr lang="tr-TR" dirty="0" err="1"/>
              <a:t>level</a:t>
            </a:r>
            <a:endParaRPr lang="en-US" dirty="0"/>
          </a:p>
        </p:txBody>
      </p:sp>
      <p:sp>
        <p:nvSpPr>
          <p:cNvPr id="10" name="Date Placeholder 9"/>
          <p:cNvSpPr>
            <a:spLocks noGrp="1"/>
          </p:cNvSpPr>
          <p:nvPr userDrawn="1">
            <p:ph type="dt" sz="half" idx="2"/>
          </p:nvPr>
        </p:nvSpPr>
        <p:spPr>
          <a:xfrm>
            <a:off x="457199" y="6523038"/>
            <a:ext cx="4000501" cy="266700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150">
                <a:solidFill>
                  <a:srgbClr val="F2F2F2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/>
            </a:pPr>
            <a:r>
              <a:rPr lang="tr-TR" dirty="0"/>
              <a:t>METU Electrical &amp; Electronics Engineering Department</a:t>
            </a:r>
            <a:endParaRPr lang="en-US" dirty="0"/>
          </a:p>
        </p:txBody>
      </p:sp>
      <p:sp>
        <p:nvSpPr>
          <p:cNvPr id="18" name="Slide Number Placeholder 17"/>
          <p:cNvSpPr>
            <a:spLocks noGrp="1"/>
          </p:cNvSpPr>
          <p:nvPr userDrawn="1">
            <p:ph type="sldNum" sz="quarter" idx="4"/>
          </p:nvPr>
        </p:nvSpPr>
        <p:spPr>
          <a:xfrm>
            <a:off x="8110538" y="6523038"/>
            <a:ext cx="576262" cy="266700"/>
          </a:xfrm>
          <a:prstGeom prst="rect">
            <a:avLst/>
          </a:prstGeom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solidFill>
                  <a:srgbClr val="F2F2F2"/>
                </a:solidFill>
              </a:defRPr>
            </a:lvl1pPr>
          </a:lstStyle>
          <a:p>
            <a:pPr>
              <a:defRPr/>
            </a:pPr>
            <a:fld id="{A8C510B8-6146-408D-9D98-5CB77640064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53" r:id="rId1"/>
    <p:sldLayoutId id="2147483945" r:id="rId2"/>
    <p:sldLayoutId id="2147483946" r:id="rId3"/>
    <p:sldLayoutId id="2147483947" r:id="rId4"/>
    <p:sldLayoutId id="2147483948" r:id="rId5"/>
    <p:sldLayoutId id="2147483949" r:id="rId6"/>
  </p:sldLayoutIdLst>
  <p:hf hdr="0" ft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kern="1200">
          <a:solidFill>
            <a:srgbClr val="595959"/>
          </a:solidFill>
          <a:latin typeface="Century Gothic" panose="020B0502020202020204" pitchFamily="34" charset="0"/>
          <a:ea typeface="Century Gothic" panose="020B0502020202020204" pitchFamily="34" charset="0"/>
          <a:cs typeface="Century Gothic" panose="020B0502020202020204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595959"/>
          </a:solidFill>
          <a:latin typeface="Calibri (Headings)"/>
          <a:ea typeface="Calibri (Headings)"/>
          <a:cs typeface="Calibri (Headings)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595959"/>
          </a:solidFill>
          <a:latin typeface="Calibri (Headings)"/>
          <a:ea typeface="Calibri (Headings)"/>
          <a:cs typeface="Calibri (Headings)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595959"/>
          </a:solidFill>
          <a:latin typeface="Calibri (Headings)"/>
          <a:ea typeface="Calibri (Headings)"/>
          <a:cs typeface="Calibri (Headings)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595959"/>
          </a:solidFill>
          <a:latin typeface="Calibri (Headings)"/>
          <a:ea typeface="Calibri (Headings)"/>
          <a:cs typeface="Calibri (Headings)"/>
        </a:defRPr>
      </a:lvl5pPr>
      <a:lvl6pPr marL="457200" algn="l" rtl="0" fontAlgn="base">
        <a:spcBef>
          <a:spcPct val="0"/>
        </a:spcBef>
        <a:spcAft>
          <a:spcPct val="0"/>
        </a:spcAft>
        <a:defRPr sz="2800">
          <a:solidFill>
            <a:srgbClr val="595959"/>
          </a:solidFill>
          <a:latin typeface="Calibri (Headings)"/>
          <a:ea typeface="Calibri (Headings)"/>
          <a:cs typeface="Calibri (Headings)"/>
        </a:defRPr>
      </a:lvl6pPr>
      <a:lvl7pPr marL="914400" algn="l" rtl="0" fontAlgn="base">
        <a:spcBef>
          <a:spcPct val="0"/>
        </a:spcBef>
        <a:spcAft>
          <a:spcPct val="0"/>
        </a:spcAft>
        <a:defRPr sz="2800">
          <a:solidFill>
            <a:srgbClr val="595959"/>
          </a:solidFill>
          <a:latin typeface="Calibri (Headings)"/>
          <a:ea typeface="Calibri (Headings)"/>
          <a:cs typeface="Calibri (Headings)"/>
        </a:defRPr>
      </a:lvl7pPr>
      <a:lvl8pPr marL="1371600" algn="l" rtl="0" fontAlgn="base">
        <a:spcBef>
          <a:spcPct val="0"/>
        </a:spcBef>
        <a:spcAft>
          <a:spcPct val="0"/>
        </a:spcAft>
        <a:defRPr sz="2800">
          <a:solidFill>
            <a:srgbClr val="595959"/>
          </a:solidFill>
          <a:latin typeface="Calibri (Headings)"/>
          <a:ea typeface="Calibri (Headings)"/>
          <a:cs typeface="Calibri (Headings)"/>
        </a:defRPr>
      </a:lvl8pPr>
      <a:lvl9pPr marL="1828800" algn="l" rtl="0" fontAlgn="base">
        <a:spcBef>
          <a:spcPct val="0"/>
        </a:spcBef>
        <a:spcAft>
          <a:spcPct val="0"/>
        </a:spcAft>
        <a:defRPr sz="2800">
          <a:solidFill>
            <a:srgbClr val="595959"/>
          </a:solidFill>
          <a:latin typeface="Calibri (Headings)"/>
          <a:ea typeface="Calibri (Headings)"/>
          <a:cs typeface="Calibri (Headings)"/>
        </a:defRPr>
      </a:lvl9pPr>
    </p:titleStyle>
    <p:bodyStyle>
      <a:lvl1pPr algn="l" rtl="0" eaLnBrk="0" fontAlgn="base" hangingPunct="0">
        <a:spcBef>
          <a:spcPct val="20000"/>
        </a:spcBef>
        <a:spcAft>
          <a:spcPct val="0"/>
        </a:spcAft>
        <a:buClr>
          <a:srgbClr val="0BD0D9"/>
        </a:buClr>
        <a:buSzPct val="95000"/>
        <a:buFont typeface="Wingdings 2" panose="05020102010507070707" pitchFamily="18" charset="2"/>
        <a:defRPr sz="2000" kern="1200">
          <a:solidFill>
            <a:schemeClr val="tx1"/>
          </a:solidFill>
          <a:latin typeface="Century Gothic" panose="020B0502020202020204" pitchFamily="34" charset="0"/>
          <a:ea typeface="+mn-ea"/>
          <a:cs typeface="Arial"/>
        </a:defRPr>
      </a:lvl1pPr>
      <a:lvl2pPr marL="639763" indent="-457200" algn="l" rtl="0" eaLnBrk="0" fontAlgn="base" hangingPunct="0">
        <a:spcBef>
          <a:spcPts val="438"/>
        </a:spcBef>
        <a:spcAft>
          <a:spcPct val="0"/>
        </a:spcAft>
        <a:buClr>
          <a:schemeClr val="accent1"/>
        </a:buClr>
        <a:buSzPct val="85000"/>
        <a:buFont typeface="Arial" panose="020B0604020202020204" pitchFamily="34" charset="0"/>
        <a:buChar char="•"/>
        <a:defRPr kern="1200">
          <a:solidFill>
            <a:schemeClr val="tx1"/>
          </a:solidFill>
          <a:latin typeface="Century Gothic" panose="020B0502020202020204" pitchFamily="34" charset="0"/>
          <a:ea typeface="+mn-ea"/>
          <a:cs typeface="Arial"/>
        </a:defRPr>
      </a:lvl2pPr>
      <a:lvl3pPr marL="914400" indent="-4572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Arial" panose="020B0604020202020204" pitchFamily="34" charset="0"/>
        <a:buChar char="•"/>
        <a:defRPr kern="1200">
          <a:solidFill>
            <a:schemeClr val="tx1"/>
          </a:solidFill>
          <a:latin typeface="Century Gothic" panose="020B0502020202020204" pitchFamily="34" charset="0"/>
          <a:ea typeface="+mn-ea"/>
          <a:cs typeface="Arial"/>
        </a:defRPr>
      </a:lvl3pPr>
      <a:lvl4pPr marL="1187450" indent="-457200" algn="l" rtl="0" eaLnBrk="0" fontAlgn="base" hangingPunct="0">
        <a:spcBef>
          <a:spcPct val="20000"/>
        </a:spcBef>
        <a:spcAft>
          <a:spcPct val="0"/>
        </a:spcAft>
        <a:buClr>
          <a:srgbClr val="0BD0D9"/>
        </a:buClr>
        <a:buSzPct val="65000"/>
        <a:buFont typeface="Arial" panose="020B0604020202020204" pitchFamily="34" charset="0"/>
        <a:buChar char="•"/>
        <a:defRPr kern="1200">
          <a:solidFill>
            <a:schemeClr val="tx1"/>
          </a:solidFill>
          <a:latin typeface="Century Gothic" panose="020B0502020202020204" pitchFamily="34" charset="0"/>
          <a:ea typeface="+mn-ea"/>
          <a:cs typeface="Arial"/>
        </a:defRPr>
      </a:lvl4pPr>
      <a:lvl5pPr marL="1462088" indent="-457200" algn="l" rtl="0" eaLnBrk="0" fontAlgn="base" hangingPunct="0">
        <a:spcBef>
          <a:spcPct val="20000"/>
        </a:spcBef>
        <a:spcAft>
          <a:spcPct val="0"/>
        </a:spcAft>
        <a:buClr>
          <a:srgbClr val="10CF9B"/>
        </a:buClr>
        <a:buSzPct val="65000"/>
        <a:buFont typeface="Arial" panose="020B0604020202020204" pitchFamily="34" charset="0"/>
        <a:buChar char="•"/>
        <a:defRPr kern="1200">
          <a:solidFill>
            <a:schemeClr val="tx1"/>
          </a:solidFill>
          <a:latin typeface="Century Gothic" panose="020B0502020202020204" pitchFamily="34" charset="0"/>
          <a:ea typeface="+mn-ea"/>
          <a:cs typeface="Arial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40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F33F6CAA-2DC0-4E9B-8A5C-BF9822F6EF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4610" y="2178936"/>
            <a:ext cx="4058216" cy="4401164"/>
          </a:xfrm>
          <a:prstGeom prst="rect">
            <a:avLst/>
          </a:prstGeom>
        </p:spPr>
      </p:pic>
      <p:pic>
        <p:nvPicPr>
          <p:cNvPr id="3" name="Resim 2">
            <a:extLst>
              <a:ext uri="{FF2B5EF4-FFF2-40B4-BE49-F238E27FC236}">
                <a16:creationId xmlns:a16="http://schemas.microsoft.com/office/drawing/2014/main" id="{7F949740-8E25-41D1-B48F-43FB2884FD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528" y="1461316"/>
            <a:ext cx="2347856" cy="3050887"/>
          </a:xfrm>
          <a:prstGeom prst="rect">
            <a:avLst/>
          </a:prstGeom>
        </p:spPr>
      </p:pic>
      <p:sp>
        <p:nvSpPr>
          <p:cNvPr id="4" name="Metin kutusu 3">
            <a:extLst>
              <a:ext uri="{FF2B5EF4-FFF2-40B4-BE49-F238E27FC236}">
                <a16:creationId xmlns:a16="http://schemas.microsoft.com/office/drawing/2014/main" id="{2D8C0C0F-4418-444E-9FE4-769A6F03BF33}"/>
              </a:ext>
            </a:extLst>
          </p:cNvPr>
          <p:cNvSpPr txBox="1"/>
          <p:nvPr/>
        </p:nvSpPr>
        <p:spPr>
          <a:xfrm>
            <a:off x="3190003" y="1954785"/>
            <a:ext cx="595399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3200" b="1" dirty="0" err="1">
                <a:latin typeface="Arial Black" panose="020B0A04020102020204" pitchFamily="34" charset="0"/>
                <a:cs typeface="Times New Roman" panose="02020603050405020304" pitchFamily="18" charset="0"/>
              </a:rPr>
              <a:t>Analyzing</a:t>
            </a:r>
            <a:r>
              <a:rPr lang="tr-TR" sz="3200" b="1" dirty="0">
                <a:latin typeface="Arial Black" panose="020B0A04020102020204" pitchFamily="34" charset="0"/>
                <a:cs typeface="Times New Roman" panose="02020603050405020304" pitchFamily="18" charset="0"/>
              </a:rPr>
              <a:t> </a:t>
            </a:r>
            <a:r>
              <a:rPr lang="tr-TR" sz="3200" b="1" dirty="0" err="1">
                <a:latin typeface="Arial Black" panose="020B0A04020102020204" pitchFamily="34" charset="0"/>
                <a:cs typeface="Times New Roman" panose="02020603050405020304" pitchFamily="18" charset="0"/>
              </a:rPr>
              <a:t>the</a:t>
            </a:r>
            <a:r>
              <a:rPr lang="tr-TR" sz="3200" b="1" dirty="0">
                <a:latin typeface="Arial Black" panose="020B0A04020102020204" pitchFamily="34" charset="0"/>
                <a:cs typeface="Times New Roman" panose="02020603050405020304" pitchFamily="18" charset="0"/>
              </a:rPr>
              <a:t> </a:t>
            </a:r>
            <a:r>
              <a:rPr lang="tr-TR" sz="3200" b="1" dirty="0" err="1">
                <a:latin typeface="Arial Black" panose="020B0A04020102020204" pitchFamily="34" charset="0"/>
                <a:cs typeface="Times New Roman" panose="02020603050405020304" pitchFamily="18" charset="0"/>
              </a:rPr>
              <a:t>Relative</a:t>
            </a:r>
            <a:r>
              <a:rPr lang="tr-TR" sz="3200" b="1" dirty="0">
                <a:latin typeface="Arial Black" panose="020B0A04020102020204" pitchFamily="34" charset="0"/>
                <a:cs typeface="Times New Roman" panose="02020603050405020304" pitchFamily="18" charset="0"/>
              </a:rPr>
              <a:t> </a:t>
            </a:r>
            <a:r>
              <a:rPr lang="tr-TR" sz="3200" b="1" dirty="0" err="1">
                <a:latin typeface="Arial Black" panose="020B0A04020102020204" pitchFamily="34" charset="0"/>
                <a:cs typeface="Times New Roman" panose="02020603050405020304" pitchFamily="18" charset="0"/>
              </a:rPr>
              <a:t>Resistances</a:t>
            </a:r>
            <a:r>
              <a:rPr lang="tr-TR" sz="3200" b="1" dirty="0">
                <a:latin typeface="Arial Black" panose="020B0A04020102020204" pitchFamily="34" charset="0"/>
                <a:cs typeface="Times New Roman" panose="02020603050405020304" pitchFamily="18" charset="0"/>
              </a:rPr>
              <a:t> of </a:t>
            </a:r>
            <a:r>
              <a:rPr lang="tr-TR" sz="3200" b="1" dirty="0" err="1">
                <a:latin typeface="Arial Black" panose="020B0A04020102020204" pitchFamily="34" charset="0"/>
                <a:cs typeface="Times New Roman" panose="02020603050405020304" pitchFamily="18" charset="0"/>
              </a:rPr>
              <a:t>the</a:t>
            </a:r>
            <a:r>
              <a:rPr lang="tr-TR" sz="3200" b="1" dirty="0">
                <a:latin typeface="Arial Black" panose="020B0A04020102020204" pitchFamily="34" charset="0"/>
                <a:cs typeface="Times New Roman" panose="02020603050405020304" pitchFamily="18" charset="0"/>
              </a:rPr>
              <a:t> </a:t>
            </a:r>
            <a:r>
              <a:rPr lang="tr-TR" sz="3200" b="1" dirty="0" err="1">
                <a:latin typeface="Arial Black" panose="020B0A04020102020204" pitchFamily="34" charset="0"/>
                <a:cs typeface="Times New Roman" panose="02020603050405020304" pitchFamily="18" charset="0"/>
              </a:rPr>
              <a:t>two</a:t>
            </a:r>
            <a:r>
              <a:rPr lang="tr-TR" sz="3200" b="1" dirty="0">
                <a:latin typeface="Arial Black" panose="020B0A04020102020204" pitchFamily="34" charset="0"/>
                <a:cs typeface="Times New Roman" panose="02020603050405020304" pitchFamily="18" charset="0"/>
              </a:rPr>
              <a:t> </a:t>
            </a:r>
            <a:r>
              <a:rPr lang="tr-TR" sz="3200" b="1" dirty="0" err="1">
                <a:latin typeface="Arial Black" panose="020B0A04020102020204" pitchFamily="34" charset="0"/>
                <a:cs typeface="Times New Roman" panose="02020603050405020304" pitchFamily="18" charset="0"/>
              </a:rPr>
              <a:t>unordinary</a:t>
            </a:r>
            <a:r>
              <a:rPr lang="tr-TR" sz="3200" b="1" dirty="0">
                <a:latin typeface="Arial Black" panose="020B0A04020102020204" pitchFamily="34" charset="0"/>
                <a:cs typeface="Times New Roman" panose="02020603050405020304" pitchFamily="18" charset="0"/>
              </a:rPr>
              <a:t> 2D </a:t>
            </a:r>
            <a:r>
              <a:rPr lang="tr-TR" sz="3200" b="1" dirty="0" err="1">
                <a:latin typeface="Arial Black" panose="020B0A04020102020204" pitchFamily="34" charset="0"/>
                <a:cs typeface="Times New Roman" panose="02020603050405020304" pitchFamily="18" charset="0"/>
              </a:rPr>
              <a:t>shapes</a:t>
            </a:r>
            <a:r>
              <a:rPr lang="tr-TR" sz="3200" b="1" dirty="0">
                <a:latin typeface="Arial Black" panose="020B0A04020102020204" pitchFamily="34" charset="0"/>
                <a:cs typeface="Times New Roman" panose="02020603050405020304" pitchFamily="18" charset="0"/>
              </a:rPr>
              <a:t> </a:t>
            </a:r>
            <a:r>
              <a:rPr lang="tr-TR" sz="3200" b="1" dirty="0" err="1">
                <a:latin typeface="Arial Black" panose="020B0A04020102020204" pitchFamily="34" charset="0"/>
                <a:cs typeface="Times New Roman" panose="02020603050405020304" pitchFamily="18" charset="0"/>
              </a:rPr>
              <a:t>using</a:t>
            </a:r>
            <a:r>
              <a:rPr lang="tr-TR" sz="3200" b="1" dirty="0">
                <a:latin typeface="Arial Black" panose="020B0A04020102020204" pitchFamily="34" charset="0"/>
                <a:cs typeface="Times New Roman" panose="02020603050405020304" pitchFamily="18" charset="0"/>
              </a:rPr>
              <a:t> </a:t>
            </a:r>
            <a:r>
              <a:rPr lang="tr-TR" sz="3200" b="1" dirty="0" err="1">
                <a:latin typeface="Arial Black" panose="020B0A04020102020204" pitchFamily="34" charset="0"/>
                <a:cs typeface="Times New Roman" panose="02020603050405020304" pitchFamily="18" charset="0"/>
              </a:rPr>
              <a:t>finite</a:t>
            </a:r>
            <a:r>
              <a:rPr lang="tr-TR" sz="3200" b="1" dirty="0">
                <a:latin typeface="Arial Black" panose="020B0A04020102020204" pitchFamily="34" charset="0"/>
                <a:cs typeface="Times New Roman" panose="02020603050405020304" pitchFamily="18" charset="0"/>
              </a:rPr>
              <a:t> element </a:t>
            </a:r>
            <a:r>
              <a:rPr lang="tr-TR" sz="3200" b="1" dirty="0" err="1">
                <a:latin typeface="Arial Black" panose="020B0A04020102020204" pitchFamily="34" charset="0"/>
                <a:cs typeface="Times New Roman" panose="02020603050405020304" pitchFamily="18" charset="0"/>
              </a:rPr>
              <a:t>analysis</a:t>
            </a:r>
            <a:r>
              <a:rPr lang="tr-TR" sz="3200" b="1" dirty="0">
                <a:latin typeface="Arial Black" panose="020B0A04020102020204" pitchFamily="34" charset="0"/>
                <a:cs typeface="Times New Roman" panose="02020603050405020304" pitchFamily="18" charset="0"/>
              </a:rPr>
              <a:t> </a:t>
            </a:r>
            <a:r>
              <a:rPr lang="tr-TR" sz="3200" b="1" dirty="0" err="1">
                <a:latin typeface="Arial Black" panose="020B0A04020102020204" pitchFamily="34" charset="0"/>
                <a:cs typeface="Times New Roman" panose="02020603050405020304" pitchFamily="18" charset="0"/>
              </a:rPr>
              <a:t>method</a:t>
            </a:r>
            <a:endParaRPr lang="tr-TR" sz="3200" dirty="0">
              <a:latin typeface="Arial Black" panose="020B0A04020102020204" pitchFamily="34" charset="0"/>
            </a:endParaRPr>
          </a:p>
        </p:txBody>
      </p:sp>
      <p:sp>
        <p:nvSpPr>
          <p:cNvPr id="5" name="Metin kutusu 4">
            <a:extLst>
              <a:ext uri="{FF2B5EF4-FFF2-40B4-BE49-F238E27FC236}">
                <a16:creationId xmlns:a16="http://schemas.microsoft.com/office/drawing/2014/main" id="{6FE027A1-8797-46B3-8655-5CCCA7297F06}"/>
              </a:ext>
            </a:extLst>
          </p:cNvPr>
          <p:cNvSpPr txBox="1"/>
          <p:nvPr/>
        </p:nvSpPr>
        <p:spPr>
          <a:xfrm>
            <a:off x="341175" y="4903215"/>
            <a:ext cx="4058216" cy="9869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400" b="1" dirty="0">
                <a:solidFill>
                  <a:schemeClr val="bg1"/>
                </a:solidFill>
                <a:latin typeface="Arial Black" panose="020B0A04020102020204" pitchFamily="34" charset="0"/>
                <a:cs typeface="Times New Roman" panose="02020603050405020304" pitchFamily="18" charset="0"/>
              </a:rPr>
              <a:t>Erdem Canaz</a:t>
            </a:r>
            <a:endParaRPr lang="tr-TR" b="1" dirty="0">
              <a:solidFill>
                <a:schemeClr val="bg1"/>
              </a:solidFill>
              <a:latin typeface="Arial Black" panose="020B0A040201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tr-TR" sz="1200" b="1" dirty="0" err="1">
                <a:latin typeface="Arial Black" panose="020B0A04020102020204" pitchFamily="34" charset="0"/>
                <a:cs typeface="Times New Roman" panose="02020603050405020304" pitchFamily="18" charset="0"/>
              </a:rPr>
              <a:t>Sophomore</a:t>
            </a:r>
            <a:r>
              <a:rPr lang="tr-TR" sz="1200" b="1" dirty="0">
                <a:latin typeface="Arial Black" panose="020B0A04020102020204" pitchFamily="34" charset="0"/>
                <a:cs typeface="Times New Roman" panose="02020603050405020304" pitchFamily="18" charset="0"/>
              </a:rPr>
              <a:t> at ODTÜ,</a:t>
            </a:r>
          </a:p>
          <a:p>
            <a:pPr>
              <a:lnSpc>
                <a:spcPct val="150000"/>
              </a:lnSpc>
            </a:pPr>
            <a:r>
              <a:rPr lang="tr-TR" sz="1200" b="1" dirty="0" err="1">
                <a:latin typeface="Arial Black" panose="020B0A04020102020204" pitchFamily="34" charset="0"/>
                <a:cs typeface="Times New Roman" panose="02020603050405020304" pitchFamily="18" charset="0"/>
              </a:rPr>
              <a:t>Electiral</a:t>
            </a:r>
            <a:r>
              <a:rPr lang="tr-TR" sz="1200" b="1" dirty="0">
                <a:latin typeface="Arial Black" panose="020B0A04020102020204" pitchFamily="34" charset="0"/>
                <a:cs typeface="Times New Roman" panose="02020603050405020304" pitchFamily="18" charset="0"/>
              </a:rPr>
              <a:t> &amp; </a:t>
            </a:r>
            <a:r>
              <a:rPr lang="tr-TR" sz="1200" b="1" dirty="0" err="1">
                <a:latin typeface="Arial Black" panose="020B0A04020102020204" pitchFamily="34" charset="0"/>
                <a:cs typeface="Times New Roman" panose="02020603050405020304" pitchFamily="18" charset="0"/>
              </a:rPr>
              <a:t>Electronics</a:t>
            </a:r>
            <a:r>
              <a:rPr lang="tr-TR" sz="1200" b="1" dirty="0">
                <a:latin typeface="Arial Black" panose="020B0A04020102020204" pitchFamily="34" charset="0"/>
                <a:cs typeface="Times New Roman" panose="02020603050405020304" pitchFamily="18" charset="0"/>
              </a:rPr>
              <a:t> </a:t>
            </a:r>
            <a:r>
              <a:rPr lang="tr-TR" sz="1200" b="1" dirty="0" err="1">
                <a:latin typeface="Arial Black" panose="020B0A04020102020204" pitchFamily="34" charset="0"/>
                <a:cs typeface="Times New Roman" panose="02020603050405020304" pitchFamily="18" charset="0"/>
              </a:rPr>
              <a:t>Engineer</a:t>
            </a:r>
            <a:endParaRPr lang="tr-TR" sz="1200" b="1" dirty="0">
              <a:latin typeface="Arial Black" panose="020B0A040201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Metin kutusu 5">
            <a:extLst>
              <a:ext uri="{FF2B5EF4-FFF2-40B4-BE49-F238E27FC236}">
                <a16:creationId xmlns:a16="http://schemas.microsoft.com/office/drawing/2014/main" id="{9830E5C6-1714-4615-AD52-63FC8FF7FB0E}"/>
              </a:ext>
            </a:extLst>
          </p:cNvPr>
          <p:cNvSpPr txBox="1"/>
          <p:nvPr/>
        </p:nvSpPr>
        <p:spPr>
          <a:xfrm>
            <a:off x="5033818" y="5255854"/>
            <a:ext cx="42302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000" i="1" dirty="0" err="1"/>
              <a:t>November</a:t>
            </a:r>
            <a:r>
              <a:rPr lang="tr-TR" sz="2000" i="1" dirty="0"/>
              <a:t> 11, 2020</a:t>
            </a:r>
          </a:p>
          <a:p>
            <a:r>
              <a:rPr lang="tr-TR" sz="2000" i="1" dirty="0" err="1"/>
              <a:t>Shared</a:t>
            </a:r>
            <a:r>
              <a:rPr lang="tr-TR" sz="2000" i="1" dirty="0"/>
              <a:t> on </a:t>
            </a:r>
            <a:r>
              <a:rPr lang="tr-TR" sz="2000" i="1" dirty="0" err="1"/>
              <a:t>youtube</a:t>
            </a:r>
            <a:r>
              <a:rPr lang="tr-TR" sz="2000" i="1" dirty="0"/>
              <a:t> </a:t>
            </a:r>
          </a:p>
        </p:txBody>
      </p:sp>
      <p:cxnSp>
        <p:nvCxnSpPr>
          <p:cNvPr id="9" name="Düz Bağlayıcı 8">
            <a:extLst>
              <a:ext uri="{FF2B5EF4-FFF2-40B4-BE49-F238E27FC236}">
                <a16:creationId xmlns:a16="http://schemas.microsoft.com/office/drawing/2014/main" id="{D37D13C8-4D7E-429F-A21B-EEE60B32B53C}"/>
              </a:ext>
            </a:extLst>
          </p:cNvPr>
          <p:cNvCxnSpPr>
            <a:cxnSpLocks/>
          </p:cNvCxnSpPr>
          <p:nvPr/>
        </p:nvCxnSpPr>
        <p:spPr>
          <a:xfrm>
            <a:off x="3310076" y="436418"/>
            <a:ext cx="0" cy="5985164"/>
          </a:xfrm>
          <a:prstGeom prst="line">
            <a:avLst/>
          </a:prstGeom>
          <a:ln w="2857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14987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İçerik Yer Tutucusu 5">
            <a:extLst>
              <a:ext uri="{FF2B5EF4-FFF2-40B4-BE49-F238E27FC236}">
                <a16:creationId xmlns:a16="http://schemas.microsoft.com/office/drawing/2014/main" id="{B43EAF11-7297-4B7B-8053-4FDBA9BCE4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57449" y="1394834"/>
            <a:ext cx="5568593" cy="3842183"/>
          </a:xfrm>
          <a:prstGeom prst="rect">
            <a:avLst/>
          </a:prstGeom>
        </p:spPr>
      </p:pic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F6DE3A80-6C41-4D2B-8954-ED26552FF4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878F797-6006-4DDA-AFE9-456F280FE6C5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01654899-C729-49EC-B6B7-1E849E9E636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tr-TR"/>
              <a:t>METU Electrical &amp; Electronics Engineering Department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5848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8FD60128-2C03-42B9-A75D-3608F3FD5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878F797-6006-4DDA-AFE9-456F280FE6C5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4EB04779-AD1B-4A52-A3DB-3B8580996B7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tr-TR"/>
              <a:t>METU Electrical &amp; Electronics Engineering Department</a:t>
            </a:r>
            <a:endParaRPr lang="en-US" dirty="0"/>
          </a:p>
        </p:txBody>
      </p:sp>
      <p:pic>
        <p:nvPicPr>
          <p:cNvPr id="6" name="İçerik Yer Tutucusu 5">
            <a:extLst>
              <a:ext uri="{FF2B5EF4-FFF2-40B4-BE49-F238E27FC236}">
                <a16:creationId xmlns:a16="http://schemas.microsoft.com/office/drawing/2014/main" id="{D7A49350-681B-45AD-89E4-E4C3174E5C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18328" y="501962"/>
            <a:ext cx="4907341" cy="3104716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1B1AA200-83CC-4C14-BCAE-67227E71AF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6867" y="4529537"/>
            <a:ext cx="3850265" cy="1993501"/>
          </a:xfrm>
          <a:prstGeom prst="rect">
            <a:avLst/>
          </a:prstGeom>
        </p:spPr>
      </p:pic>
      <p:sp>
        <p:nvSpPr>
          <p:cNvPr id="8" name="Metin kutusu 7">
            <a:extLst>
              <a:ext uri="{FF2B5EF4-FFF2-40B4-BE49-F238E27FC236}">
                <a16:creationId xmlns:a16="http://schemas.microsoft.com/office/drawing/2014/main" id="{6324FFBD-86E5-4B8C-8CB4-64E708AA75B1}"/>
              </a:ext>
            </a:extLst>
          </p:cNvPr>
          <p:cNvSpPr txBox="1"/>
          <p:nvPr/>
        </p:nvSpPr>
        <p:spPr>
          <a:xfrm>
            <a:off x="4340204" y="3760096"/>
            <a:ext cx="46358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4400" b="1" dirty="0">
                <a:latin typeface="Britannic Bold" panose="020B0903060703020204" pitchFamily="34" charset="0"/>
              </a:rPr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22934406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65295AAA-19BD-4D05-A55B-BA405B4FC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878F797-6006-4DDA-AFE9-456F280FE6C5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56146E8C-EA3B-48C4-941D-FA1B4DC4E1D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tr-TR"/>
              <a:t>METU Electrical &amp; Electronics Engineering Department</a:t>
            </a:r>
            <a:endParaRPr lang="en-US" dirty="0"/>
          </a:p>
        </p:txBody>
      </p:sp>
      <p:pic>
        <p:nvPicPr>
          <p:cNvPr id="9" name="İçerik Yer Tutucusu 8">
            <a:extLst>
              <a:ext uri="{FF2B5EF4-FFF2-40B4-BE49-F238E27FC236}">
                <a16:creationId xmlns:a16="http://schemas.microsoft.com/office/drawing/2014/main" id="{089ED799-E5D7-4468-B82F-47F14A6FC0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970125"/>
            <a:ext cx="8229600" cy="4504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3914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2CA5C6BD-BFEC-4303-9C80-1787ACA891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878F797-6006-4DDA-AFE9-456F280FE6C5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924DA46E-420D-443C-8483-B49AAFD19DEF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tr-TR"/>
              <a:t>METU Electrical &amp; Electronics Engineering Department</a:t>
            </a:r>
            <a:endParaRPr lang="en-US" dirty="0"/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5D13BE6C-4B7A-4192-8C07-D3662AD536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670" y="1355326"/>
            <a:ext cx="8685969" cy="4426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349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56"/>
    </mc:Choice>
    <mc:Fallback xmlns="">
      <p:transition spd="slow" advTm="4156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3C28E47E-14DA-46DF-A251-6185ECD826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6763" y="2222356"/>
            <a:ext cx="8229600" cy="1025525"/>
          </a:xfrm>
        </p:spPr>
        <p:txBody>
          <a:bodyPr/>
          <a:lstStyle/>
          <a:p>
            <a:r>
              <a:rPr lang="tr-TR" dirty="0" err="1"/>
              <a:t>Forming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data</a:t>
            </a:r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148C24C1-547A-406F-9F45-4360EC64A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878F797-6006-4DDA-AFE9-456F280FE6C5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16F0F04F-2B9A-43A2-86F6-328C27967A1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tr-TR"/>
              <a:t>METU Electrical &amp; Electronics Engineering Department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2635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4"/>
    </mc:Choice>
    <mc:Fallback xmlns="">
      <p:transition spd="slow" advTm="454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xtracting data">
            <a:hlinkClick r:id="" action="ppaction://media"/>
            <a:extLst>
              <a:ext uri="{FF2B5EF4-FFF2-40B4-BE49-F238E27FC236}">
                <a16:creationId xmlns:a16="http://schemas.microsoft.com/office/drawing/2014/main" id="{E8BEE10C-43BB-4CA4-A6D1-6183D84DE143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8933" y="3260437"/>
            <a:ext cx="5201754" cy="2875086"/>
          </a:xfrm>
        </p:spPr>
      </p:pic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693B2D63-05F5-4800-B1B4-3823B096CF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878F797-6006-4DDA-AFE9-456F280FE6C5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8706CF3B-2A3B-429E-BCD9-86C42E06548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tr-TR"/>
              <a:t>METU Electrical &amp; Electronics Engineering Department</a:t>
            </a:r>
            <a:endParaRPr lang="en-US" dirty="0"/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D12C99E9-8988-4C5B-A77B-1C3D57E3D9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9776" y="301046"/>
            <a:ext cx="2760069" cy="2765634"/>
          </a:xfrm>
          <a:prstGeom prst="rect">
            <a:avLst/>
          </a:prstGeom>
        </p:spPr>
      </p:pic>
      <p:sp>
        <p:nvSpPr>
          <p:cNvPr id="2" name="Metin kutusu 1">
            <a:extLst>
              <a:ext uri="{FF2B5EF4-FFF2-40B4-BE49-F238E27FC236}">
                <a16:creationId xmlns:a16="http://schemas.microsoft.com/office/drawing/2014/main" id="{C227A452-BBDF-476F-BDA5-1D17DA635D10}"/>
              </a:ext>
            </a:extLst>
          </p:cNvPr>
          <p:cNvSpPr txBox="1"/>
          <p:nvPr/>
        </p:nvSpPr>
        <p:spPr>
          <a:xfrm>
            <a:off x="5731163" y="1257072"/>
            <a:ext cx="34128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b="1" dirty="0" err="1">
                <a:solidFill>
                  <a:schemeClr val="bg1">
                    <a:lumMod val="50000"/>
                  </a:schemeClr>
                </a:solidFill>
              </a:rPr>
              <a:t>Grey</a:t>
            </a:r>
            <a:r>
              <a:rPr lang="tr-TR" b="1" dirty="0">
                <a:solidFill>
                  <a:schemeClr val="bg1">
                    <a:lumMod val="50000"/>
                  </a:schemeClr>
                </a:solidFill>
              </a:rPr>
              <a:t> (127,127,127):</a:t>
            </a:r>
          </a:p>
          <a:p>
            <a:r>
              <a:rPr lang="tr-TR" dirty="0" err="1"/>
              <a:t>Out</a:t>
            </a:r>
            <a:r>
              <a:rPr lang="tr-TR" dirty="0"/>
              <a:t> of </a:t>
            </a:r>
            <a:r>
              <a:rPr lang="tr-TR" dirty="0" err="1"/>
              <a:t>boundary</a:t>
            </a:r>
            <a:endParaRPr lang="tr-TR" dirty="0"/>
          </a:p>
        </p:txBody>
      </p:sp>
      <p:sp>
        <p:nvSpPr>
          <p:cNvPr id="3" name="Metin kutusu 2">
            <a:extLst>
              <a:ext uri="{FF2B5EF4-FFF2-40B4-BE49-F238E27FC236}">
                <a16:creationId xmlns:a16="http://schemas.microsoft.com/office/drawing/2014/main" id="{1725F341-B706-49DA-943D-2042C4C5D53C}"/>
              </a:ext>
            </a:extLst>
          </p:cNvPr>
          <p:cNvSpPr txBox="1"/>
          <p:nvPr/>
        </p:nvSpPr>
        <p:spPr>
          <a:xfrm>
            <a:off x="5731163" y="2050473"/>
            <a:ext cx="35513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b="1" dirty="0"/>
              <a:t>Black (0,0,0): </a:t>
            </a:r>
          </a:p>
          <a:p>
            <a:r>
              <a:rPr lang="tr-TR" dirty="0" err="1"/>
              <a:t>Low</a:t>
            </a:r>
            <a:r>
              <a:rPr lang="tr-TR" dirty="0"/>
              <a:t> </a:t>
            </a:r>
            <a:r>
              <a:rPr lang="tr-TR" dirty="0" err="1"/>
              <a:t>resistance</a:t>
            </a:r>
            <a:r>
              <a:rPr lang="tr-TR" dirty="0"/>
              <a:t> </a:t>
            </a:r>
            <a:r>
              <a:rPr lang="tr-TR" dirty="0" err="1"/>
              <a:t>material</a:t>
            </a:r>
            <a:endParaRPr lang="tr-TR" dirty="0"/>
          </a:p>
        </p:txBody>
      </p:sp>
      <p:sp>
        <p:nvSpPr>
          <p:cNvPr id="8" name="Metin kutusu 7">
            <a:extLst>
              <a:ext uri="{FF2B5EF4-FFF2-40B4-BE49-F238E27FC236}">
                <a16:creationId xmlns:a16="http://schemas.microsoft.com/office/drawing/2014/main" id="{B8CB4015-4C3D-46B7-A60B-8A42F1186030}"/>
              </a:ext>
            </a:extLst>
          </p:cNvPr>
          <p:cNvSpPr txBox="1"/>
          <p:nvPr/>
        </p:nvSpPr>
        <p:spPr>
          <a:xfrm>
            <a:off x="5742669" y="2891105"/>
            <a:ext cx="26561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b="1" dirty="0">
                <a:solidFill>
                  <a:schemeClr val="bg1">
                    <a:lumMod val="50000"/>
                  </a:schemeClr>
                </a:solidFill>
              </a:rPr>
              <a:t>White(255,255,255):</a:t>
            </a:r>
          </a:p>
          <a:p>
            <a:r>
              <a:rPr lang="tr-TR" dirty="0"/>
              <a:t>High </a:t>
            </a:r>
            <a:r>
              <a:rPr lang="tr-TR" dirty="0" err="1"/>
              <a:t>resistance</a:t>
            </a:r>
            <a:r>
              <a:rPr lang="tr-TR" dirty="0"/>
              <a:t> </a:t>
            </a:r>
            <a:r>
              <a:rPr lang="tr-TR" dirty="0" err="1"/>
              <a:t>material</a:t>
            </a:r>
            <a:endParaRPr lang="tr-TR" dirty="0"/>
          </a:p>
        </p:txBody>
      </p:sp>
      <p:sp>
        <p:nvSpPr>
          <p:cNvPr id="9" name="Metin kutusu 8">
            <a:extLst>
              <a:ext uri="{FF2B5EF4-FFF2-40B4-BE49-F238E27FC236}">
                <a16:creationId xmlns:a16="http://schemas.microsoft.com/office/drawing/2014/main" id="{B930E7C0-CB10-4EFF-A571-61AF6EACF66B}"/>
              </a:ext>
            </a:extLst>
          </p:cNvPr>
          <p:cNvSpPr txBox="1"/>
          <p:nvPr/>
        </p:nvSpPr>
        <p:spPr>
          <a:xfrm>
            <a:off x="5742669" y="3731737"/>
            <a:ext cx="15755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b="1" dirty="0" err="1">
                <a:solidFill>
                  <a:srgbClr val="FF0000"/>
                </a:solidFill>
              </a:rPr>
              <a:t>Red</a:t>
            </a:r>
            <a:r>
              <a:rPr lang="tr-TR" b="1" dirty="0">
                <a:solidFill>
                  <a:srgbClr val="FF0000"/>
                </a:solidFill>
              </a:rPr>
              <a:t>(255,0,0):</a:t>
            </a:r>
          </a:p>
          <a:p>
            <a:r>
              <a:rPr lang="tr-TR" dirty="0" err="1"/>
              <a:t>Voltage</a:t>
            </a:r>
            <a:r>
              <a:rPr lang="tr-TR" dirty="0"/>
              <a:t> </a:t>
            </a:r>
            <a:r>
              <a:rPr lang="tr-TR" dirty="0" err="1"/>
              <a:t>node</a:t>
            </a:r>
            <a:endParaRPr lang="tr-TR" dirty="0"/>
          </a:p>
        </p:txBody>
      </p:sp>
      <p:sp>
        <p:nvSpPr>
          <p:cNvPr id="10" name="Metin kutusu 9">
            <a:extLst>
              <a:ext uri="{FF2B5EF4-FFF2-40B4-BE49-F238E27FC236}">
                <a16:creationId xmlns:a16="http://schemas.microsoft.com/office/drawing/2014/main" id="{DB140ACE-502C-4C2E-884A-9E528CFA3790}"/>
              </a:ext>
            </a:extLst>
          </p:cNvPr>
          <p:cNvSpPr txBox="1"/>
          <p:nvPr/>
        </p:nvSpPr>
        <p:spPr>
          <a:xfrm>
            <a:off x="5714392" y="4697980"/>
            <a:ext cx="16816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b="1" dirty="0">
                <a:solidFill>
                  <a:schemeClr val="accent1"/>
                </a:solidFill>
              </a:rPr>
              <a:t>Blue (0,0,255):</a:t>
            </a:r>
          </a:p>
          <a:p>
            <a:r>
              <a:rPr lang="tr-TR" dirty="0" err="1"/>
              <a:t>Ground</a:t>
            </a:r>
            <a:r>
              <a:rPr lang="tr-TR" dirty="0"/>
              <a:t> </a:t>
            </a:r>
            <a:r>
              <a:rPr lang="tr-TR" dirty="0" err="1"/>
              <a:t>node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32556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562"/>
    </mc:Choice>
    <mc:Fallback xmlns="">
      <p:transition spd="slow" advTm="55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97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BEBA8DA1-7DF4-45F5-8F61-ADA5ED7448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878F797-6006-4DDA-AFE9-456F280FE6C5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FD0E94FB-16FF-44D5-BE0D-E80560E8798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tr-TR"/>
              <a:t>METU Electrical &amp; Electronics Engineering Department</a:t>
            </a:r>
            <a:endParaRPr lang="en-US" dirty="0"/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A661CF5E-8DC4-4B9D-A0A5-BF5A598D86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269" y="1594427"/>
            <a:ext cx="7391400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9548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46F754CF-CD79-46F4-86B0-B61C729C71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98800" y="2474047"/>
            <a:ext cx="8229600" cy="4987925"/>
          </a:xfrm>
        </p:spPr>
        <p:txBody>
          <a:bodyPr/>
          <a:lstStyle/>
          <a:p>
            <a:r>
              <a:rPr lang="tr-TR" dirty="0"/>
              <a:t>SOLVING THE EQUATIONS</a:t>
            </a:r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D59C0206-60AB-44CB-A7BF-C41FB200E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878F797-6006-4DDA-AFE9-456F280FE6C5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2D8ECD96-6723-4DFF-9233-A3EF9A1852C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tr-TR"/>
              <a:t>METU Electrical &amp; Electronics Engineering Department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17734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İçerik Yer Tutucusu 5">
            <a:extLst>
              <a:ext uri="{FF2B5EF4-FFF2-40B4-BE49-F238E27FC236}">
                <a16:creationId xmlns:a16="http://schemas.microsoft.com/office/drawing/2014/main" id="{11F8A526-A3DF-48D9-9542-5B9DE2BC4D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6750" y="846138"/>
            <a:ext cx="7581900" cy="4733925"/>
          </a:xfrm>
          <a:prstGeom prst="rect">
            <a:avLst/>
          </a:prstGeom>
        </p:spPr>
      </p:pic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F6B19FDB-830E-4F61-8C38-398EEE7AA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878F797-6006-4DDA-AFE9-456F280FE6C5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BD6C1A5E-A46B-4571-8F46-ECBC95AFC83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tr-TR"/>
              <a:t>METU Electrical &amp; Electronics Engineering Department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35241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olving matrix">
            <a:hlinkClick r:id="" action="ppaction://media"/>
            <a:extLst>
              <a:ext uri="{FF2B5EF4-FFF2-40B4-BE49-F238E27FC236}">
                <a16:creationId xmlns:a16="http://schemas.microsoft.com/office/drawing/2014/main" id="{82C32572-1D5C-4A52-A8AD-11CB6366F9C0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28750" y="935037"/>
            <a:ext cx="6286500" cy="4987925"/>
          </a:xfrm>
        </p:spPr>
      </p:pic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C49A8270-AFBA-48EA-8199-F72648454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878F797-6006-4DDA-AFE9-456F280FE6C5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47E47EEB-C9BC-4C28-BDDE-5CD3A847B0F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tr-TR"/>
              <a:t>METU Electrical &amp; Electronics Engineering Department</a:t>
            </a:r>
            <a:endParaRPr lang="en-US" dirty="0"/>
          </a:p>
        </p:txBody>
      </p:sp>
      <p:sp>
        <p:nvSpPr>
          <p:cNvPr id="7" name="Metin kutusu 6">
            <a:extLst>
              <a:ext uri="{FF2B5EF4-FFF2-40B4-BE49-F238E27FC236}">
                <a16:creationId xmlns:a16="http://schemas.microsoft.com/office/drawing/2014/main" id="{5BE01105-9B46-495F-9058-274DDF32462F}"/>
              </a:ext>
            </a:extLst>
          </p:cNvPr>
          <p:cNvSpPr txBox="1"/>
          <p:nvPr/>
        </p:nvSpPr>
        <p:spPr>
          <a:xfrm>
            <a:off x="3197906" y="554182"/>
            <a:ext cx="2748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Solution </a:t>
            </a:r>
            <a:r>
              <a:rPr lang="tr-TR" dirty="0" err="1"/>
              <a:t>must</a:t>
            </a:r>
            <a:r>
              <a:rPr lang="tr-TR" dirty="0"/>
              <a:t> be </a:t>
            </a:r>
            <a:r>
              <a:rPr lang="tr-TR" dirty="0" err="1"/>
              <a:t>unique</a:t>
            </a:r>
            <a:r>
              <a:rPr lang="tr-TR" dirty="0"/>
              <a:t> !</a:t>
            </a:r>
          </a:p>
        </p:txBody>
      </p:sp>
    </p:spTree>
    <p:extLst>
      <p:ext uri="{BB962C8B-B14F-4D97-AF65-F5344CB8AC3E}">
        <p14:creationId xmlns:p14="http://schemas.microsoft.com/office/powerpoint/2010/main" val="3877094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18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8B98C942-ACFE-4BD6-8883-088363CF1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Outline</a:t>
            </a:r>
            <a:r>
              <a:rPr lang="tr-TR" dirty="0"/>
              <a:t>	</a:t>
            </a:r>
            <a:br>
              <a:rPr lang="tr-TR" dirty="0"/>
            </a:b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5D5C6548-9531-4F0D-97DB-F66C8969CF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 err="1"/>
              <a:t>Concepts</a:t>
            </a:r>
            <a:r>
              <a:rPr lang="tr-TR" dirty="0"/>
              <a:t> </a:t>
            </a:r>
            <a:r>
              <a:rPr lang="tr-TR" dirty="0" err="1"/>
              <a:t>that</a:t>
            </a:r>
            <a:r>
              <a:rPr lang="tr-TR" dirty="0"/>
              <a:t> </a:t>
            </a:r>
            <a:r>
              <a:rPr lang="tr-TR" dirty="0" err="1"/>
              <a:t>are</a:t>
            </a:r>
            <a:r>
              <a:rPr lang="tr-TR" dirty="0"/>
              <a:t> </a:t>
            </a:r>
            <a:r>
              <a:rPr lang="tr-TR" dirty="0" err="1"/>
              <a:t>used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model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analysis</a:t>
            </a:r>
            <a:endParaRPr lang="tr-TR" dirty="0"/>
          </a:p>
          <a:p>
            <a:r>
              <a:rPr lang="tr-TR" dirty="0" err="1"/>
              <a:t>Forming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data</a:t>
            </a:r>
          </a:p>
          <a:p>
            <a:r>
              <a:rPr lang="tr-TR" dirty="0" err="1"/>
              <a:t>Solving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equations</a:t>
            </a:r>
            <a:endParaRPr lang="tr-TR" dirty="0"/>
          </a:p>
          <a:p>
            <a:r>
              <a:rPr lang="tr-TR" dirty="0" err="1"/>
              <a:t>Visualizing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results</a:t>
            </a:r>
            <a:endParaRPr lang="tr-TR" dirty="0"/>
          </a:p>
          <a:p>
            <a:r>
              <a:rPr lang="tr-TR" dirty="0" err="1"/>
              <a:t>Comparing</a:t>
            </a:r>
            <a:r>
              <a:rPr lang="tr-TR" dirty="0"/>
              <a:t> </a:t>
            </a:r>
            <a:r>
              <a:rPr lang="tr-TR" dirty="0" err="1"/>
              <a:t>Resistances</a:t>
            </a:r>
            <a:r>
              <a:rPr lang="tr-TR" dirty="0"/>
              <a:t> of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shapes</a:t>
            </a:r>
            <a:endParaRPr lang="tr-TR" dirty="0"/>
          </a:p>
          <a:p>
            <a:endParaRPr lang="tr-TR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8E7C6641-B395-4093-A1AD-050347693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878F797-6006-4DDA-AFE9-456F280FE6C5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3DC2214B-EDF1-48C1-8B57-BB6856BC1C1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tr-TR"/>
              <a:t>METU Electrical &amp; Electronics Engineering Department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53665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İçerik Yer Tutucusu 6" descr="metin içeren bir resim&#10;&#10;Açıklama otomatik olarak oluşturuldu">
            <a:extLst>
              <a:ext uri="{FF2B5EF4-FFF2-40B4-BE49-F238E27FC236}">
                <a16:creationId xmlns:a16="http://schemas.microsoft.com/office/drawing/2014/main" id="{54ABAF39-7C76-49EB-AC28-39D90E325A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199" y="549423"/>
            <a:ext cx="8688083" cy="4934598"/>
          </a:xfrm>
        </p:spPr>
      </p:pic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C153BEFD-4B1B-4A2D-BA65-AE2819B442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878F797-6006-4DDA-AFE9-456F280FE6C5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3957A5ED-7A6E-4370-942B-17EE6D257F5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tr-TR"/>
              <a:t>METU Electrical &amp; Electronics Engineering Department</a:t>
            </a:r>
            <a:endParaRPr lang="en-US" dirty="0"/>
          </a:p>
        </p:txBody>
      </p:sp>
      <p:sp>
        <p:nvSpPr>
          <p:cNvPr id="8" name="Metin kutusu 7">
            <a:extLst>
              <a:ext uri="{FF2B5EF4-FFF2-40B4-BE49-F238E27FC236}">
                <a16:creationId xmlns:a16="http://schemas.microsoft.com/office/drawing/2014/main" id="{3D6DAEAA-E463-44EB-AA1A-6B5E4535206C}"/>
              </a:ext>
            </a:extLst>
          </p:cNvPr>
          <p:cNvSpPr txBox="1"/>
          <p:nvPr/>
        </p:nvSpPr>
        <p:spPr>
          <a:xfrm>
            <a:off x="3306619" y="5680364"/>
            <a:ext cx="49277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err="1"/>
              <a:t>If</a:t>
            </a:r>
            <a:r>
              <a:rPr lang="tr-TR" dirty="0"/>
              <a:t> </a:t>
            </a:r>
            <a:r>
              <a:rPr lang="tr-TR" dirty="0" err="1"/>
              <a:t>sum</a:t>
            </a:r>
            <a:r>
              <a:rPr lang="tr-TR" dirty="0"/>
              <a:t> of </a:t>
            </a:r>
            <a:r>
              <a:rPr lang="tr-TR" dirty="0" err="1"/>
              <a:t>any</a:t>
            </a:r>
            <a:r>
              <a:rPr lang="tr-TR" dirty="0"/>
              <a:t> of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branch</a:t>
            </a:r>
            <a:r>
              <a:rPr lang="tr-TR" dirty="0"/>
              <a:t> </a:t>
            </a:r>
            <a:r>
              <a:rPr lang="tr-TR" dirty="0" err="1"/>
              <a:t>currents</a:t>
            </a:r>
            <a:r>
              <a:rPr lang="tr-TR" dirty="0"/>
              <a:t> is not </a:t>
            </a:r>
            <a:r>
              <a:rPr lang="tr-TR" dirty="0" err="1"/>
              <a:t>zero</a:t>
            </a:r>
            <a:endParaRPr lang="tr-TR" dirty="0"/>
          </a:p>
          <a:p>
            <a:r>
              <a:rPr lang="tr-TR" dirty="0" err="1"/>
              <a:t>Node</a:t>
            </a:r>
            <a:r>
              <a:rPr lang="tr-TR" dirty="0"/>
              <a:t> </a:t>
            </a:r>
            <a:r>
              <a:rPr lang="tr-TR" dirty="0" err="1"/>
              <a:t>must</a:t>
            </a:r>
            <a:r>
              <a:rPr lang="tr-TR" dirty="0"/>
              <a:t> be </a:t>
            </a:r>
            <a:r>
              <a:rPr lang="tr-TR" dirty="0" err="1"/>
              <a:t>either</a:t>
            </a:r>
            <a:r>
              <a:rPr lang="tr-TR" dirty="0"/>
              <a:t> </a:t>
            </a:r>
            <a:r>
              <a:rPr lang="tr-TR" dirty="0" err="1"/>
              <a:t>voltage</a:t>
            </a:r>
            <a:r>
              <a:rPr lang="tr-TR" dirty="0"/>
              <a:t> </a:t>
            </a:r>
            <a:r>
              <a:rPr lang="tr-TR" dirty="0" err="1"/>
              <a:t>or</a:t>
            </a:r>
            <a:r>
              <a:rPr lang="tr-TR" dirty="0"/>
              <a:t> </a:t>
            </a:r>
            <a:r>
              <a:rPr lang="tr-TR" dirty="0" err="1"/>
              <a:t>ground</a:t>
            </a:r>
            <a:r>
              <a:rPr lang="tr-TR" dirty="0"/>
              <a:t> </a:t>
            </a:r>
            <a:r>
              <a:rPr lang="tr-TR" dirty="0" err="1"/>
              <a:t>node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7752964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B7F70F07-B4ED-4116-A441-82C234E36E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7273" y="2686484"/>
            <a:ext cx="8229600" cy="4987925"/>
          </a:xfrm>
        </p:spPr>
        <p:txBody>
          <a:bodyPr/>
          <a:lstStyle/>
          <a:p>
            <a:r>
              <a:rPr lang="tr-TR" dirty="0" err="1"/>
              <a:t>Visualizing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results</a:t>
            </a:r>
            <a:endParaRPr lang="tr-TR" dirty="0"/>
          </a:p>
          <a:p>
            <a:endParaRPr lang="tr-TR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5E119A29-E1D2-4342-A8FC-C0B918D942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878F797-6006-4DDA-AFE9-456F280FE6C5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B1281380-90C9-475C-9053-6741B4AC90E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tr-TR"/>
              <a:t>METU Electrical &amp; Electronics Engineering Department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21282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C29243FF-78A5-4E76-A5DC-D27D7F962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878F797-6006-4DDA-AFE9-456F280FE6C5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8C021ABF-2074-4812-A72A-9070F8E43F7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tr-TR"/>
              <a:t>METU Electrical &amp; Electronics Engineering Department</a:t>
            </a:r>
            <a:endParaRPr lang="en-US" dirty="0"/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AF643987-3A31-4AE0-ADB0-3E9521789C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60463"/>
            <a:ext cx="8784808" cy="3945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8716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56938E7A-EBB3-44C4-8079-B3FECA1C70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9069" y="2668012"/>
            <a:ext cx="8229600" cy="4987925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dirty="0" err="1"/>
              <a:t>Which</a:t>
            </a:r>
            <a:r>
              <a:rPr lang="tr-TR" dirty="0"/>
              <a:t> data I am </a:t>
            </a:r>
            <a:r>
              <a:rPr lang="tr-TR" dirty="0" err="1"/>
              <a:t>seeking</a:t>
            </a:r>
            <a:r>
              <a:rPr lang="tr-TR" dirty="0"/>
              <a:t> </a:t>
            </a:r>
            <a:r>
              <a:rPr lang="tr-TR" dirty="0" err="1"/>
              <a:t>for</a:t>
            </a:r>
            <a:r>
              <a:rPr lang="tr-TR" dirty="0"/>
              <a:t> 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dirty="0"/>
              <a:t>How I </a:t>
            </a:r>
            <a:r>
              <a:rPr lang="tr-TR" dirty="0" err="1"/>
              <a:t>may</a:t>
            </a:r>
            <a:r>
              <a:rPr lang="tr-TR" dirty="0"/>
              <a:t> </a:t>
            </a:r>
            <a:r>
              <a:rPr lang="tr-TR" dirty="0" err="1"/>
              <a:t>represent</a:t>
            </a:r>
            <a:r>
              <a:rPr lang="tr-TR" dirty="0"/>
              <a:t> data </a:t>
            </a:r>
            <a:r>
              <a:rPr lang="tr-TR" dirty="0" err="1"/>
              <a:t>with</a:t>
            </a:r>
            <a:r>
              <a:rPr lang="tr-TR" dirty="0"/>
              <a:t> </a:t>
            </a:r>
            <a:r>
              <a:rPr lang="tr-TR" dirty="0" err="1"/>
              <a:t>different</a:t>
            </a:r>
            <a:r>
              <a:rPr lang="tr-TR" dirty="0"/>
              <a:t> </a:t>
            </a:r>
            <a:r>
              <a:rPr lang="tr-TR" dirty="0" err="1"/>
              <a:t>magnitudes</a:t>
            </a:r>
            <a:r>
              <a:rPr lang="tr-TR" dirty="0"/>
              <a:t> </a:t>
            </a:r>
            <a:r>
              <a:rPr lang="tr-TR" dirty="0" err="1"/>
              <a:t>using</a:t>
            </a:r>
            <a:r>
              <a:rPr lang="tr-TR" dirty="0"/>
              <a:t> </a:t>
            </a:r>
            <a:r>
              <a:rPr lang="tr-TR" dirty="0" err="1"/>
              <a:t>limited</a:t>
            </a:r>
            <a:r>
              <a:rPr lang="tr-TR" dirty="0"/>
              <a:t> </a:t>
            </a:r>
            <a:r>
              <a:rPr lang="tr-TR" dirty="0" err="1"/>
              <a:t>amount</a:t>
            </a:r>
            <a:r>
              <a:rPr lang="tr-TR" dirty="0"/>
              <a:t> of </a:t>
            </a:r>
            <a:r>
              <a:rPr lang="tr-TR" dirty="0" err="1"/>
              <a:t>colours</a:t>
            </a:r>
            <a:r>
              <a:rPr lang="tr-TR" dirty="0"/>
              <a:t>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dirty="0" err="1"/>
              <a:t>Should</a:t>
            </a:r>
            <a:r>
              <a:rPr lang="tr-TR" dirty="0"/>
              <a:t> </a:t>
            </a:r>
            <a:r>
              <a:rPr lang="tr-TR" dirty="0" err="1"/>
              <a:t>scale</a:t>
            </a:r>
            <a:r>
              <a:rPr lang="tr-TR" dirty="0"/>
              <a:t> be </a:t>
            </a:r>
            <a:r>
              <a:rPr lang="tr-TR" dirty="0" err="1"/>
              <a:t>logarithmic</a:t>
            </a:r>
            <a:r>
              <a:rPr lang="tr-TR" dirty="0"/>
              <a:t> </a:t>
            </a:r>
            <a:r>
              <a:rPr lang="tr-TR" dirty="0" err="1"/>
              <a:t>or</a:t>
            </a:r>
            <a:r>
              <a:rPr lang="tr-TR" dirty="0"/>
              <a:t> </a:t>
            </a:r>
            <a:r>
              <a:rPr lang="tr-TR" dirty="0" err="1"/>
              <a:t>linear</a:t>
            </a:r>
            <a:r>
              <a:rPr lang="tr-TR" dirty="0"/>
              <a:t> ?</a:t>
            </a:r>
          </a:p>
          <a:p>
            <a:endParaRPr lang="tr-TR" dirty="0"/>
          </a:p>
          <a:p>
            <a:endParaRPr lang="tr-TR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tr-TR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6746B37D-61D4-4762-A05E-AC8233100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878F797-6006-4DDA-AFE9-456F280FE6C5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37E69675-1FC7-43A0-8B24-13CBAA07FA0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tr-TR"/>
              <a:t>METU Electrical &amp; Electronics Engineering Department</a:t>
            </a:r>
            <a:endParaRPr lang="en-US" dirty="0"/>
          </a:p>
        </p:txBody>
      </p:sp>
      <p:sp>
        <p:nvSpPr>
          <p:cNvPr id="6" name="Metin kutusu 5">
            <a:extLst>
              <a:ext uri="{FF2B5EF4-FFF2-40B4-BE49-F238E27FC236}">
                <a16:creationId xmlns:a16="http://schemas.microsoft.com/office/drawing/2014/main" id="{FD5F0E52-675D-4E04-A1EC-07F49B8909CE}"/>
              </a:ext>
            </a:extLst>
          </p:cNvPr>
          <p:cNvSpPr txBox="1"/>
          <p:nvPr/>
        </p:nvSpPr>
        <p:spPr>
          <a:xfrm>
            <a:off x="3597400" y="1219077"/>
            <a:ext cx="1720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err="1"/>
              <a:t>One</a:t>
            </a:r>
            <a:r>
              <a:rPr lang="tr-TR" dirty="0"/>
              <a:t> </a:t>
            </a:r>
            <a:r>
              <a:rPr lang="tr-TR" dirty="0" err="1"/>
              <a:t>should</a:t>
            </a:r>
            <a:r>
              <a:rPr lang="tr-TR" dirty="0"/>
              <a:t> ask</a:t>
            </a:r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4EEC7BC1-68E8-4CEB-9EAA-8813E8023A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295752" y="2507054"/>
            <a:ext cx="323895" cy="4744112"/>
          </a:xfrm>
          <a:prstGeom prst="rect">
            <a:avLst/>
          </a:prstGeom>
        </p:spPr>
      </p:pic>
      <p:pic>
        <p:nvPicPr>
          <p:cNvPr id="11" name="Resim 10">
            <a:extLst>
              <a:ext uri="{FF2B5EF4-FFF2-40B4-BE49-F238E27FC236}">
                <a16:creationId xmlns:a16="http://schemas.microsoft.com/office/drawing/2014/main" id="{D609D9A7-7505-4530-A51E-DA06D3A0D3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5119" y="5007071"/>
            <a:ext cx="398035" cy="426466"/>
          </a:xfrm>
          <a:prstGeom prst="rect">
            <a:avLst/>
          </a:prstGeom>
        </p:spPr>
      </p:pic>
      <p:pic>
        <p:nvPicPr>
          <p:cNvPr id="12" name="Resim 11">
            <a:extLst>
              <a:ext uri="{FF2B5EF4-FFF2-40B4-BE49-F238E27FC236}">
                <a16:creationId xmlns:a16="http://schemas.microsoft.com/office/drawing/2014/main" id="{C73293A4-8ACF-4391-9C94-9C503604F7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8881" y="5007071"/>
            <a:ext cx="420703" cy="426466"/>
          </a:xfrm>
          <a:prstGeom prst="rect">
            <a:avLst/>
          </a:prstGeom>
        </p:spPr>
      </p:pic>
      <p:pic>
        <p:nvPicPr>
          <p:cNvPr id="13" name="Resim 12">
            <a:extLst>
              <a:ext uri="{FF2B5EF4-FFF2-40B4-BE49-F238E27FC236}">
                <a16:creationId xmlns:a16="http://schemas.microsoft.com/office/drawing/2014/main" id="{EBF10E93-96E9-4F03-8282-0D2357B59B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36051" y="4994093"/>
            <a:ext cx="426466" cy="432229"/>
          </a:xfrm>
          <a:prstGeom prst="rect">
            <a:avLst/>
          </a:prstGeom>
        </p:spPr>
      </p:pic>
      <p:pic>
        <p:nvPicPr>
          <p:cNvPr id="14" name="Resim 13">
            <a:extLst>
              <a:ext uri="{FF2B5EF4-FFF2-40B4-BE49-F238E27FC236}">
                <a16:creationId xmlns:a16="http://schemas.microsoft.com/office/drawing/2014/main" id="{76BA6AEE-2AE1-413D-A452-87C9DD811B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71895" y="5002743"/>
            <a:ext cx="442929" cy="430794"/>
          </a:xfrm>
          <a:prstGeom prst="rect">
            <a:avLst/>
          </a:prstGeom>
        </p:spPr>
      </p:pic>
      <p:pic>
        <p:nvPicPr>
          <p:cNvPr id="15" name="Resim 14">
            <a:extLst>
              <a:ext uri="{FF2B5EF4-FFF2-40B4-BE49-F238E27FC236}">
                <a16:creationId xmlns:a16="http://schemas.microsoft.com/office/drawing/2014/main" id="{33DC0865-9D9F-4FBF-855A-1F8B6C3D944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65700" y="5001308"/>
            <a:ext cx="426466" cy="426466"/>
          </a:xfrm>
          <a:prstGeom prst="rect">
            <a:avLst/>
          </a:prstGeom>
        </p:spPr>
      </p:pic>
      <p:pic>
        <p:nvPicPr>
          <p:cNvPr id="16" name="Resim 15">
            <a:extLst>
              <a:ext uri="{FF2B5EF4-FFF2-40B4-BE49-F238E27FC236}">
                <a16:creationId xmlns:a16="http://schemas.microsoft.com/office/drawing/2014/main" id="{11428040-D5DF-41D3-B5D2-7DA7C34A52F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29060" y="5001308"/>
            <a:ext cx="392349" cy="426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6446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917DB1C-A4DB-473A-8B07-254003904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872" y="-359354"/>
            <a:ext cx="8229600" cy="1025525"/>
          </a:xfrm>
        </p:spPr>
        <p:txBody>
          <a:bodyPr/>
          <a:lstStyle/>
          <a:p>
            <a:r>
              <a:rPr lang="tr-TR" sz="2400" dirty="0" err="1"/>
              <a:t>Current</a:t>
            </a:r>
            <a:r>
              <a:rPr lang="tr-TR" sz="2400" dirty="0"/>
              <a:t> </a:t>
            </a:r>
            <a:r>
              <a:rPr lang="tr-TR" sz="2400" dirty="0" err="1"/>
              <a:t>stress</a:t>
            </a:r>
            <a:r>
              <a:rPr lang="tr-TR" sz="2400" dirty="0"/>
              <a:t>: </a:t>
            </a:r>
            <a:r>
              <a:rPr lang="tr-TR" sz="2400" dirty="0" err="1"/>
              <a:t>Sum</a:t>
            </a:r>
            <a:r>
              <a:rPr lang="tr-TR" sz="2400" dirty="0"/>
              <a:t> of </a:t>
            </a:r>
            <a:r>
              <a:rPr lang="tr-TR" sz="2400" dirty="0" err="1"/>
              <a:t>incoming</a:t>
            </a:r>
            <a:r>
              <a:rPr lang="tr-TR" sz="2400" dirty="0"/>
              <a:t> </a:t>
            </a:r>
            <a:r>
              <a:rPr lang="tr-TR" sz="2400" dirty="0" err="1"/>
              <a:t>currents</a:t>
            </a:r>
            <a:r>
              <a:rPr lang="tr-TR" sz="2400" dirty="0"/>
              <a:t> </a:t>
            </a:r>
            <a:r>
              <a:rPr lang="tr-TR" sz="2400" dirty="0" err="1"/>
              <a:t>to</a:t>
            </a:r>
            <a:r>
              <a:rPr lang="tr-TR" sz="2400" dirty="0"/>
              <a:t> a </a:t>
            </a:r>
            <a:r>
              <a:rPr lang="tr-TR" sz="2400" dirty="0" err="1"/>
              <a:t>node</a:t>
            </a:r>
            <a:endParaRPr lang="tr-TR" sz="2400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959F3098-063D-4706-BB93-555C79023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878F797-6006-4DDA-AFE9-456F280FE6C5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5ED6F166-24F2-4CD1-B46B-A76C855F371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tr-TR"/>
              <a:t>METU Electrical &amp; Electronics Engineering Department</a:t>
            </a:r>
            <a:endParaRPr lang="en-US" dirty="0"/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69CE8C3B-5B91-4BF6-A1B3-C69EDF08AB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991" y="904190"/>
            <a:ext cx="4297709" cy="1592050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4912D3F7-E747-4306-A79A-578E6D65B8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9810" y="718841"/>
            <a:ext cx="4114800" cy="1777399"/>
          </a:xfrm>
          <a:prstGeom prst="rect">
            <a:avLst/>
          </a:prstGeom>
        </p:spPr>
      </p:pic>
      <p:pic>
        <p:nvPicPr>
          <p:cNvPr id="10" name="Resim 9">
            <a:extLst>
              <a:ext uri="{FF2B5EF4-FFF2-40B4-BE49-F238E27FC236}">
                <a16:creationId xmlns:a16="http://schemas.microsoft.com/office/drawing/2014/main" id="{11C82564-A0B3-4BEE-AC56-C545B78CDC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5331" y="4420365"/>
            <a:ext cx="3273592" cy="1620009"/>
          </a:xfrm>
          <a:prstGeom prst="rect">
            <a:avLst/>
          </a:prstGeom>
        </p:spPr>
      </p:pic>
      <p:pic>
        <p:nvPicPr>
          <p:cNvPr id="8" name="Resim 7">
            <a:extLst>
              <a:ext uri="{FF2B5EF4-FFF2-40B4-BE49-F238E27FC236}">
                <a16:creationId xmlns:a16="http://schemas.microsoft.com/office/drawing/2014/main" id="{002D688B-8774-48EB-84B8-6BD420C174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8035" y="3045793"/>
            <a:ext cx="3375817" cy="1537586"/>
          </a:xfrm>
          <a:prstGeom prst="rect">
            <a:avLst/>
          </a:prstGeom>
        </p:spPr>
      </p:pic>
      <p:pic>
        <p:nvPicPr>
          <p:cNvPr id="11" name="Resim 10">
            <a:extLst>
              <a:ext uri="{FF2B5EF4-FFF2-40B4-BE49-F238E27FC236}">
                <a16:creationId xmlns:a16="http://schemas.microsoft.com/office/drawing/2014/main" id="{5AD0E1A7-BC2C-48B5-BBEA-3C893FEA3C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57744" y="3086553"/>
            <a:ext cx="3386256" cy="1537720"/>
          </a:xfrm>
          <a:prstGeom prst="rect">
            <a:avLst/>
          </a:prstGeom>
        </p:spPr>
      </p:pic>
      <p:sp>
        <p:nvSpPr>
          <p:cNvPr id="13" name="Metin kutusu 12">
            <a:extLst>
              <a:ext uri="{FF2B5EF4-FFF2-40B4-BE49-F238E27FC236}">
                <a16:creationId xmlns:a16="http://schemas.microsoft.com/office/drawing/2014/main" id="{C7F02440-3BDE-4439-A87F-CEAAAE219979}"/>
              </a:ext>
            </a:extLst>
          </p:cNvPr>
          <p:cNvSpPr txBox="1"/>
          <p:nvPr/>
        </p:nvSpPr>
        <p:spPr>
          <a:xfrm>
            <a:off x="1046103" y="4568865"/>
            <a:ext cx="163968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err="1"/>
              <a:t>R</a:t>
            </a:r>
            <a:r>
              <a:rPr lang="tr-TR" baseline="-25000" dirty="0" err="1"/>
              <a:t>air</a:t>
            </a:r>
            <a:r>
              <a:rPr lang="tr-TR" dirty="0"/>
              <a:t>  = 10k </a:t>
            </a:r>
            <a:r>
              <a:rPr lang="tr-TR" dirty="0" err="1"/>
              <a:t>unit</a:t>
            </a:r>
            <a:r>
              <a:rPr lang="tr-TR" dirty="0"/>
              <a:t> </a:t>
            </a:r>
          </a:p>
          <a:p>
            <a:r>
              <a:rPr lang="tr-TR" dirty="0" err="1"/>
              <a:t>R</a:t>
            </a:r>
            <a:r>
              <a:rPr lang="tr-TR" baseline="-25000" dirty="0" err="1"/>
              <a:t>iron</a:t>
            </a:r>
            <a:r>
              <a:rPr lang="tr-TR" baseline="-25000" dirty="0"/>
              <a:t> </a:t>
            </a:r>
            <a:r>
              <a:rPr lang="tr-TR" dirty="0"/>
              <a:t>= 1 </a:t>
            </a:r>
            <a:r>
              <a:rPr lang="tr-TR" dirty="0" err="1"/>
              <a:t>unit</a:t>
            </a:r>
            <a:endParaRPr lang="tr-TR" dirty="0"/>
          </a:p>
          <a:p>
            <a:r>
              <a:rPr lang="tr-TR" dirty="0" err="1"/>
              <a:t>R</a:t>
            </a:r>
            <a:r>
              <a:rPr lang="tr-TR" baseline="-25000" dirty="0" err="1"/>
              <a:t>sys</a:t>
            </a:r>
            <a:r>
              <a:rPr lang="tr-TR" dirty="0"/>
              <a:t>  = 30 </a:t>
            </a:r>
            <a:r>
              <a:rPr lang="tr-TR" dirty="0" err="1"/>
              <a:t>unit</a:t>
            </a:r>
            <a:endParaRPr lang="tr-TR" dirty="0"/>
          </a:p>
          <a:p>
            <a:endParaRPr lang="tr-TR" dirty="0"/>
          </a:p>
        </p:txBody>
      </p:sp>
      <p:sp>
        <p:nvSpPr>
          <p:cNvPr id="14" name="Metin kutusu 13">
            <a:extLst>
              <a:ext uri="{FF2B5EF4-FFF2-40B4-BE49-F238E27FC236}">
                <a16:creationId xmlns:a16="http://schemas.microsoft.com/office/drawing/2014/main" id="{3DD8E03E-384E-44B3-B9E6-9A234D006BB1}"/>
              </a:ext>
            </a:extLst>
          </p:cNvPr>
          <p:cNvSpPr txBox="1"/>
          <p:nvPr/>
        </p:nvSpPr>
        <p:spPr>
          <a:xfrm>
            <a:off x="2623298" y="6103285"/>
            <a:ext cx="58057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err="1"/>
              <a:t>R</a:t>
            </a:r>
            <a:r>
              <a:rPr lang="tr-TR" baseline="-25000" dirty="0" err="1"/>
              <a:t>air</a:t>
            </a:r>
            <a:r>
              <a:rPr lang="tr-TR" dirty="0"/>
              <a:t>  = 1k </a:t>
            </a:r>
            <a:r>
              <a:rPr lang="tr-TR" dirty="0" err="1"/>
              <a:t>unit</a:t>
            </a:r>
            <a:r>
              <a:rPr lang="tr-TR" dirty="0"/>
              <a:t>  </a:t>
            </a:r>
            <a:r>
              <a:rPr lang="tr-TR" dirty="0" err="1"/>
              <a:t>R</a:t>
            </a:r>
            <a:r>
              <a:rPr lang="tr-TR" baseline="-25000" dirty="0" err="1"/>
              <a:t>iron</a:t>
            </a:r>
            <a:r>
              <a:rPr lang="tr-TR" baseline="-25000" dirty="0"/>
              <a:t> </a:t>
            </a:r>
            <a:r>
              <a:rPr lang="tr-TR" dirty="0"/>
              <a:t>= 40 </a:t>
            </a:r>
            <a:r>
              <a:rPr lang="tr-TR" dirty="0" err="1"/>
              <a:t>unit</a:t>
            </a:r>
            <a:r>
              <a:rPr lang="tr-TR" dirty="0"/>
              <a:t>  </a:t>
            </a:r>
            <a:r>
              <a:rPr lang="tr-TR" dirty="0" err="1"/>
              <a:t>R</a:t>
            </a:r>
            <a:r>
              <a:rPr lang="tr-TR" baseline="-25000" dirty="0" err="1"/>
              <a:t>sys</a:t>
            </a:r>
            <a:r>
              <a:rPr lang="tr-TR" dirty="0"/>
              <a:t>  = 8.5 </a:t>
            </a:r>
            <a:r>
              <a:rPr lang="tr-TR" dirty="0" err="1"/>
              <a:t>unit</a:t>
            </a:r>
            <a:endParaRPr lang="tr-TR" dirty="0"/>
          </a:p>
          <a:p>
            <a:endParaRPr lang="tr-TR" dirty="0"/>
          </a:p>
        </p:txBody>
      </p:sp>
      <p:sp>
        <p:nvSpPr>
          <p:cNvPr id="15" name="Metin kutusu 14">
            <a:extLst>
              <a:ext uri="{FF2B5EF4-FFF2-40B4-BE49-F238E27FC236}">
                <a16:creationId xmlns:a16="http://schemas.microsoft.com/office/drawing/2014/main" id="{8C7912B3-1F6D-453B-BE74-C2036A020495}"/>
              </a:ext>
            </a:extLst>
          </p:cNvPr>
          <p:cNvSpPr txBox="1"/>
          <p:nvPr/>
        </p:nvSpPr>
        <p:spPr>
          <a:xfrm>
            <a:off x="6719762" y="4583379"/>
            <a:ext cx="170925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err="1"/>
              <a:t>R</a:t>
            </a:r>
            <a:r>
              <a:rPr lang="tr-TR" baseline="-25000" dirty="0" err="1"/>
              <a:t>air</a:t>
            </a:r>
            <a:r>
              <a:rPr lang="tr-TR" dirty="0"/>
              <a:t>  = 500 </a:t>
            </a:r>
            <a:r>
              <a:rPr lang="tr-TR" dirty="0" err="1"/>
              <a:t>unit</a:t>
            </a:r>
            <a:r>
              <a:rPr lang="tr-TR" dirty="0"/>
              <a:t> </a:t>
            </a:r>
          </a:p>
          <a:p>
            <a:r>
              <a:rPr lang="tr-TR" dirty="0" err="1"/>
              <a:t>R</a:t>
            </a:r>
            <a:r>
              <a:rPr lang="tr-TR" baseline="-25000" dirty="0" err="1"/>
              <a:t>iron</a:t>
            </a:r>
            <a:r>
              <a:rPr lang="tr-TR" baseline="-25000" dirty="0"/>
              <a:t> </a:t>
            </a:r>
            <a:r>
              <a:rPr lang="tr-TR" dirty="0"/>
              <a:t>= 500  </a:t>
            </a:r>
            <a:r>
              <a:rPr lang="tr-TR" dirty="0" err="1"/>
              <a:t>unit</a:t>
            </a:r>
            <a:endParaRPr lang="tr-TR" dirty="0"/>
          </a:p>
          <a:p>
            <a:r>
              <a:rPr lang="tr-TR" dirty="0" err="1"/>
              <a:t>R</a:t>
            </a:r>
            <a:r>
              <a:rPr lang="tr-TR" baseline="-25000" dirty="0" err="1"/>
              <a:t>sys</a:t>
            </a:r>
            <a:r>
              <a:rPr lang="tr-TR" dirty="0"/>
              <a:t>  = 29 </a:t>
            </a:r>
            <a:r>
              <a:rPr lang="tr-TR" dirty="0" err="1"/>
              <a:t>unit</a:t>
            </a:r>
            <a:endParaRPr lang="tr-TR" dirty="0"/>
          </a:p>
          <a:p>
            <a:endParaRPr lang="tr-TR" dirty="0"/>
          </a:p>
        </p:txBody>
      </p:sp>
      <p:pic>
        <p:nvPicPr>
          <p:cNvPr id="16" name="Resim 15">
            <a:extLst>
              <a:ext uri="{FF2B5EF4-FFF2-40B4-BE49-F238E27FC236}">
                <a16:creationId xmlns:a16="http://schemas.microsoft.com/office/drawing/2014/main" id="{19F106C2-37C2-4ABC-9646-0A299F2687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4500437" y="373751"/>
            <a:ext cx="323895" cy="4744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424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19A88A42-56AF-4DE1-86A7-81AB84ACE2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 err="1"/>
              <a:t>Comparing</a:t>
            </a:r>
            <a:r>
              <a:rPr lang="tr-TR" dirty="0"/>
              <a:t> </a:t>
            </a:r>
            <a:r>
              <a:rPr lang="tr-TR" dirty="0" err="1"/>
              <a:t>resistances</a:t>
            </a:r>
            <a:endParaRPr lang="tr-TR" dirty="0"/>
          </a:p>
          <a:p>
            <a:endParaRPr lang="tr-TR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714ECF1E-6CA6-49C0-B51C-A4B61DDC4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878F797-6006-4DDA-AFE9-456F280FE6C5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3264AAAD-01F9-48E3-9753-4C8761E67A9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tr-TR"/>
              <a:t>METU Electrical &amp; Electronics Engineering Department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56686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1840A97B-458C-4C76-81C2-4C4D5A738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878F797-6006-4DDA-AFE9-456F280FE6C5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91AC4B19-8C9F-4143-AC52-54A8211A0F7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tr-TR"/>
              <a:t>METU Electrical &amp; Electronics Engineering Department</a:t>
            </a:r>
            <a:endParaRPr lang="en-US" dirty="0"/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D22A18CB-4794-4134-9E7D-DADEA7E5D1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895" y="680842"/>
            <a:ext cx="2791150" cy="1653392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0BC423F9-9F16-433E-9F13-039167E887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894" y="2509599"/>
            <a:ext cx="3079555" cy="1878759"/>
          </a:xfrm>
          <a:prstGeom prst="rect">
            <a:avLst/>
          </a:prstGeom>
        </p:spPr>
      </p:pic>
      <p:pic>
        <p:nvPicPr>
          <p:cNvPr id="8" name="Resim 7">
            <a:extLst>
              <a:ext uri="{FF2B5EF4-FFF2-40B4-BE49-F238E27FC236}">
                <a16:creationId xmlns:a16="http://schemas.microsoft.com/office/drawing/2014/main" id="{F438E3E9-87A0-40F5-83D3-C5AF4EE828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5420" y="792719"/>
            <a:ext cx="3079555" cy="1270543"/>
          </a:xfrm>
          <a:prstGeom prst="rect">
            <a:avLst/>
          </a:prstGeom>
        </p:spPr>
      </p:pic>
      <p:pic>
        <p:nvPicPr>
          <p:cNvPr id="9" name="Resim 8">
            <a:extLst>
              <a:ext uri="{FF2B5EF4-FFF2-40B4-BE49-F238E27FC236}">
                <a16:creationId xmlns:a16="http://schemas.microsoft.com/office/drawing/2014/main" id="{E0DE74A3-7171-42E2-9310-1CE27613B4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3953" y="2980270"/>
            <a:ext cx="2071181" cy="1312879"/>
          </a:xfrm>
          <a:prstGeom prst="rect">
            <a:avLst/>
          </a:prstGeom>
        </p:spPr>
      </p:pic>
      <p:pic>
        <p:nvPicPr>
          <p:cNvPr id="10" name="Resim 9">
            <a:extLst>
              <a:ext uri="{FF2B5EF4-FFF2-40B4-BE49-F238E27FC236}">
                <a16:creationId xmlns:a16="http://schemas.microsoft.com/office/drawing/2014/main" id="{6F820108-333C-423F-BBD7-8ED98ADF6B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52850" y="599263"/>
            <a:ext cx="2791150" cy="1910336"/>
          </a:xfrm>
          <a:prstGeom prst="rect">
            <a:avLst/>
          </a:prstGeom>
        </p:spPr>
      </p:pic>
      <p:pic>
        <p:nvPicPr>
          <p:cNvPr id="11" name="Resim 10">
            <a:extLst>
              <a:ext uri="{FF2B5EF4-FFF2-40B4-BE49-F238E27FC236}">
                <a16:creationId xmlns:a16="http://schemas.microsoft.com/office/drawing/2014/main" id="{6D1B4AAD-8BD3-4951-B0A0-47FBBB0C40D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10667" y="2583341"/>
            <a:ext cx="1976133" cy="1709808"/>
          </a:xfrm>
          <a:prstGeom prst="rect">
            <a:avLst/>
          </a:prstGeom>
        </p:spPr>
      </p:pic>
      <p:sp>
        <p:nvSpPr>
          <p:cNvPr id="12" name="Metin kutusu 11">
            <a:extLst>
              <a:ext uri="{FF2B5EF4-FFF2-40B4-BE49-F238E27FC236}">
                <a16:creationId xmlns:a16="http://schemas.microsoft.com/office/drawing/2014/main" id="{5B29F0DE-6A12-4C2F-8730-7E6E27F2681A}"/>
              </a:ext>
            </a:extLst>
          </p:cNvPr>
          <p:cNvSpPr txBox="1"/>
          <p:nvPr/>
        </p:nvSpPr>
        <p:spPr>
          <a:xfrm>
            <a:off x="457199" y="4514776"/>
            <a:ext cx="2474524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3200" b="1" dirty="0"/>
              <a:t>R= 49.8 </a:t>
            </a:r>
            <a:r>
              <a:rPr lang="tr-TR" sz="3200" b="1" dirty="0" err="1"/>
              <a:t>unit</a:t>
            </a:r>
            <a:endParaRPr lang="tr-TR" sz="3200" b="1" dirty="0"/>
          </a:p>
          <a:p>
            <a:endParaRPr lang="tr-TR" dirty="0"/>
          </a:p>
        </p:txBody>
      </p:sp>
      <p:sp>
        <p:nvSpPr>
          <p:cNvPr id="13" name="Metin kutusu 12">
            <a:extLst>
              <a:ext uri="{FF2B5EF4-FFF2-40B4-BE49-F238E27FC236}">
                <a16:creationId xmlns:a16="http://schemas.microsoft.com/office/drawing/2014/main" id="{095FBC06-0BCD-4299-A354-E55A4C2C8F02}"/>
              </a:ext>
            </a:extLst>
          </p:cNvPr>
          <p:cNvSpPr txBox="1"/>
          <p:nvPr/>
        </p:nvSpPr>
        <p:spPr>
          <a:xfrm>
            <a:off x="3809253" y="4476454"/>
            <a:ext cx="2462725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3200" b="1" dirty="0"/>
              <a:t>R= 24.9 </a:t>
            </a:r>
            <a:r>
              <a:rPr lang="tr-TR" sz="3200" b="1" dirty="0" err="1"/>
              <a:t>unit</a:t>
            </a:r>
            <a:endParaRPr lang="tr-TR" sz="3200" b="1" dirty="0"/>
          </a:p>
          <a:p>
            <a:endParaRPr lang="tr-TR" dirty="0"/>
          </a:p>
        </p:txBody>
      </p:sp>
      <p:sp>
        <p:nvSpPr>
          <p:cNvPr id="14" name="Metin kutusu 13">
            <a:extLst>
              <a:ext uri="{FF2B5EF4-FFF2-40B4-BE49-F238E27FC236}">
                <a16:creationId xmlns:a16="http://schemas.microsoft.com/office/drawing/2014/main" id="{5E9C0936-34AB-42CC-A264-E6F8F540CEF3}"/>
              </a:ext>
            </a:extLst>
          </p:cNvPr>
          <p:cNvSpPr txBox="1"/>
          <p:nvPr/>
        </p:nvSpPr>
        <p:spPr>
          <a:xfrm>
            <a:off x="6591299" y="4476528"/>
            <a:ext cx="2361737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3200" b="1" dirty="0"/>
              <a:t>R= 12.3 </a:t>
            </a:r>
            <a:r>
              <a:rPr lang="tr-TR" sz="3200" b="1" dirty="0" err="1"/>
              <a:t>unit</a:t>
            </a:r>
            <a:endParaRPr lang="tr-TR" sz="3200" b="1" dirty="0"/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633442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1E76980A-F8E6-460A-BF64-0778C0E7D3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667000"/>
            <a:ext cx="8229600" cy="3751263"/>
          </a:xfrm>
        </p:spPr>
        <p:txBody>
          <a:bodyPr/>
          <a:lstStyle/>
          <a:p>
            <a:pPr algn="ctr"/>
            <a:r>
              <a:rPr lang="tr-TR" sz="4400" b="1" dirty="0" err="1"/>
              <a:t>Concepts</a:t>
            </a:r>
            <a:r>
              <a:rPr lang="tr-TR" sz="4400" b="1" dirty="0"/>
              <a:t> </a:t>
            </a:r>
            <a:r>
              <a:rPr lang="tr-TR" sz="4400" b="1" dirty="0" err="1"/>
              <a:t>that</a:t>
            </a:r>
            <a:r>
              <a:rPr lang="tr-TR" sz="4400" b="1" dirty="0"/>
              <a:t> </a:t>
            </a:r>
            <a:r>
              <a:rPr lang="tr-TR" sz="4400" b="1" dirty="0" err="1"/>
              <a:t>are</a:t>
            </a:r>
            <a:r>
              <a:rPr lang="tr-TR" sz="4400" b="1" dirty="0"/>
              <a:t> </a:t>
            </a:r>
            <a:r>
              <a:rPr lang="tr-TR" sz="4400" b="1" dirty="0" err="1"/>
              <a:t>used</a:t>
            </a:r>
            <a:r>
              <a:rPr lang="tr-TR" sz="4400" b="1" dirty="0"/>
              <a:t> in </a:t>
            </a:r>
            <a:r>
              <a:rPr lang="tr-TR" sz="4400" b="1" dirty="0" err="1"/>
              <a:t>the</a:t>
            </a:r>
            <a:r>
              <a:rPr lang="tr-TR" sz="4400" b="1" dirty="0"/>
              <a:t> </a:t>
            </a:r>
            <a:r>
              <a:rPr lang="tr-TR" sz="4400" b="1" dirty="0" err="1"/>
              <a:t>analysis</a:t>
            </a:r>
            <a:endParaRPr lang="tr-TR" sz="4400" b="1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DAB5DD97-1DC0-48F7-A8EE-C0005EA66D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878F797-6006-4DDA-AFE9-456F280FE6C5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29A65B26-A6C7-412B-9ABC-70D1428134A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tr-TR"/>
              <a:t>METU Electrical &amp; Electronics Engineering Department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96539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E4013768-DBD5-4509-8BAD-8B1563424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Expressing</a:t>
            </a: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current</a:t>
            </a: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22933B53-7316-428A-9EEE-1A412A3B2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878F797-6006-4DDA-AFE9-456F280FE6C5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7987E3CD-993C-49F2-8FA7-6E9569DBD14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tr-TR"/>
              <a:t>METU Electrical &amp; Electronics Engineering Department</a:t>
            </a:r>
            <a:endParaRPr lang="en-US" dirty="0"/>
          </a:p>
        </p:txBody>
      </p:sp>
      <p:pic>
        <p:nvPicPr>
          <p:cNvPr id="11" name="Resim 10">
            <a:extLst>
              <a:ext uri="{FF2B5EF4-FFF2-40B4-BE49-F238E27FC236}">
                <a16:creationId xmlns:a16="http://schemas.microsoft.com/office/drawing/2014/main" id="{9D30B484-008B-48DF-81B7-59E0EBAA54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945" y="1561839"/>
            <a:ext cx="3610479" cy="1867161"/>
          </a:xfrm>
          <a:prstGeom prst="rect">
            <a:avLst/>
          </a:prstGeom>
        </p:spPr>
      </p:pic>
      <p:pic>
        <p:nvPicPr>
          <p:cNvPr id="12" name="Resim 11">
            <a:extLst>
              <a:ext uri="{FF2B5EF4-FFF2-40B4-BE49-F238E27FC236}">
                <a16:creationId xmlns:a16="http://schemas.microsoft.com/office/drawing/2014/main" id="{13159C7D-2C32-4FF8-BD80-BB7F7DAA4B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945" y="3884983"/>
            <a:ext cx="3610479" cy="1919307"/>
          </a:xfrm>
          <a:prstGeom prst="rect">
            <a:avLst/>
          </a:prstGeom>
        </p:spPr>
      </p:pic>
      <p:pic>
        <p:nvPicPr>
          <p:cNvPr id="13" name="Resim 12">
            <a:extLst>
              <a:ext uri="{FF2B5EF4-FFF2-40B4-BE49-F238E27FC236}">
                <a16:creationId xmlns:a16="http://schemas.microsoft.com/office/drawing/2014/main" id="{48A27A71-89BA-4881-8488-1EE3C319CC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6789" y="1742944"/>
            <a:ext cx="3095625" cy="752475"/>
          </a:xfrm>
          <a:prstGeom prst="rect">
            <a:avLst/>
          </a:prstGeom>
        </p:spPr>
      </p:pic>
      <p:pic>
        <p:nvPicPr>
          <p:cNvPr id="14" name="Resim 13">
            <a:extLst>
              <a:ext uri="{FF2B5EF4-FFF2-40B4-BE49-F238E27FC236}">
                <a16:creationId xmlns:a16="http://schemas.microsoft.com/office/drawing/2014/main" id="{FCB7D95A-1775-4CA6-95C9-D33A69FE5F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6789" y="2685946"/>
            <a:ext cx="2210108" cy="1486107"/>
          </a:xfrm>
          <a:prstGeom prst="rect">
            <a:avLst/>
          </a:prstGeom>
        </p:spPr>
      </p:pic>
      <p:pic>
        <p:nvPicPr>
          <p:cNvPr id="15" name="Resim 14">
            <a:extLst>
              <a:ext uri="{FF2B5EF4-FFF2-40B4-BE49-F238E27FC236}">
                <a16:creationId xmlns:a16="http://schemas.microsoft.com/office/drawing/2014/main" id="{8CB01D6E-1A0D-44E9-BEFF-4BE8501591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36789" y="4465501"/>
            <a:ext cx="2753109" cy="1286054"/>
          </a:xfrm>
          <a:prstGeom prst="rect">
            <a:avLst/>
          </a:prstGeom>
        </p:spPr>
      </p:pic>
      <p:sp>
        <p:nvSpPr>
          <p:cNvPr id="17" name="Metin kutusu 16">
            <a:extLst>
              <a:ext uri="{FF2B5EF4-FFF2-40B4-BE49-F238E27FC236}">
                <a16:creationId xmlns:a16="http://schemas.microsoft.com/office/drawing/2014/main" id="{F0F62F1D-88E6-41D5-AC52-8DB48AC53EC3}"/>
              </a:ext>
            </a:extLst>
          </p:cNvPr>
          <p:cNvSpPr txBox="1"/>
          <p:nvPr/>
        </p:nvSpPr>
        <p:spPr>
          <a:xfrm>
            <a:off x="7346897" y="3149079"/>
            <a:ext cx="2470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b="1" dirty="0"/>
              <a:t>(</a:t>
            </a:r>
            <a:r>
              <a:rPr lang="tr-TR" b="1" dirty="0" err="1"/>
              <a:t>Ohm’s</a:t>
            </a:r>
            <a:r>
              <a:rPr lang="tr-TR" b="1" dirty="0"/>
              <a:t> </a:t>
            </a:r>
            <a:r>
              <a:rPr lang="tr-TR" b="1" dirty="0" err="1"/>
              <a:t>Law</a:t>
            </a:r>
            <a:r>
              <a:rPr lang="tr-TR" b="1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285721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FF03329B-633F-4C15-87E0-51AA7DEDB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878F797-6006-4DDA-AFE9-456F280FE6C5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045166AC-9577-4A70-9DCC-2A0ADE533CC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tr-TR"/>
              <a:t>METU Electrical &amp; Electronics Engineering Department</a:t>
            </a:r>
            <a:endParaRPr lang="en-US" dirty="0"/>
          </a:p>
        </p:txBody>
      </p:sp>
      <p:pic>
        <p:nvPicPr>
          <p:cNvPr id="10" name="Resim 9">
            <a:extLst>
              <a:ext uri="{FF2B5EF4-FFF2-40B4-BE49-F238E27FC236}">
                <a16:creationId xmlns:a16="http://schemas.microsoft.com/office/drawing/2014/main" id="{398B61C5-B06D-41A4-BC4B-2B422CDEF1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342" y="1175616"/>
            <a:ext cx="5353050" cy="4953000"/>
          </a:xfrm>
          <a:prstGeom prst="rect">
            <a:avLst/>
          </a:prstGeom>
        </p:spPr>
      </p:pic>
      <p:pic>
        <p:nvPicPr>
          <p:cNvPr id="13" name="Resim 12">
            <a:extLst>
              <a:ext uri="{FF2B5EF4-FFF2-40B4-BE49-F238E27FC236}">
                <a16:creationId xmlns:a16="http://schemas.microsoft.com/office/drawing/2014/main" id="{B165C9EB-2612-476B-B3AB-C08BA6C65B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6286" y="1047667"/>
            <a:ext cx="2705478" cy="1181265"/>
          </a:xfrm>
          <a:prstGeom prst="rect">
            <a:avLst/>
          </a:prstGeom>
        </p:spPr>
      </p:pic>
      <p:pic>
        <p:nvPicPr>
          <p:cNvPr id="14" name="Resim 13">
            <a:extLst>
              <a:ext uri="{FF2B5EF4-FFF2-40B4-BE49-F238E27FC236}">
                <a16:creationId xmlns:a16="http://schemas.microsoft.com/office/drawing/2014/main" id="{1707C70A-5CDF-4578-ABCF-3581675853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8234" y="2267032"/>
            <a:ext cx="2543530" cy="1086002"/>
          </a:xfrm>
          <a:prstGeom prst="rect">
            <a:avLst/>
          </a:prstGeom>
        </p:spPr>
      </p:pic>
      <p:pic>
        <p:nvPicPr>
          <p:cNvPr id="15" name="Resim 14">
            <a:extLst>
              <a:ext uri="{FF2B5EF4-FFF2-40B4-BE49-F238E27FC236}">
                <a16:creationId xmlns:a16="http://schemas.microsoft.com/office/drawing/2014/main" id="{46EEC5E7-4113-43C0-B6AC-C9D970486D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9708" y="3422610"/>
            <a:ext cx="2372056" cy="1105054"/>
          </a:xfrm>
          <a:prstGeom prst="rect">
            <a:avLst/>
          </a:prstGeom>
        </p:spPr>
      </p:pic>
      <p:pic>
        <p:nvPicPr>
          <p:cNvPr id="16" name="Resim 15">
            <a:extLst>
              <a:ext uri="{FF2B5EF4-FFF2-40B4-BE49-F238E27FC236}">
                <a16:creationId xmlns:a16="http://schemas.microsoft.com/office/drawing/2014/main" id="{6A4645C7-7143-423C-BB86-B4E183368D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19708" y="4595781"/>
            <a:ext cx="2372056" cy="1066949"/>
          </a:xfrm>
          <a:prstGeom prst="rect">
            <a:avLst/>
          </a:prstGeom>
        </p:spPr>
      </p:pic>
      <p:sp>
        <p:nvSpPr>
          <p:cNvPr id="2" name="Metin kutusu 1">
            <a:extLst>
              <a:ext uri="{FF2B5EF4-FFF2-40B4-BE49-F238E27FC236}">
                <a16:creationId xmlns:a16="http://schemas.microsoft.com/office/drawing/2014/main" id="{62CDA86C-530B-491F-B16F-C60B1D487172}"/>
              </a:ext>
            </a:extLst>
          </p:cNvPr>
          <p:cNvSpPr txBox="1"/>
          <p:nvPr/>
        </p:nvSpPr>
        <p:spPr>
          <a:xfrm>
            <a:off x="457199" y="458960"/>
            <a:ext cx="29266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000" b="1" dirty="0" err="1"/>
              <a:t>Node</a:t>
            </a:r>
            <a:r>
              <a:rPr lang="tr-TR" sz="2000" b="1" dirty="0"/>
              <a:t> </a:t>
            </a:r>
            <a:r>
              <a:rPr lang="tr-TR" sz="2000" b="1" dirty="0" err="1"/>
              <a:t>analysis</a:t>
            </a:r>
            <a:r>
              <a:rPr lang="tr-TR" sz="2000" b="1" dirty="0"/>
              <a:t> </a:t>
            </a:r>
            <a:r>
              <a:rPr lang="tr-TR" sz="2000" b="1" dirty="0" err="1"/>
              <a:t>method</a:t>
            </a:r>
            <a:r>
              <a:rPr lang="tr-TR" sz="2000" b="1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17350763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0F015177-C550-4567-AC49-B1FB9E5EA2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878F797-6006-4DDA-AFE9-456F280FE6C5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172D90EE-AD5E-43F8-A5FE-78DCA0DF9D3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tr-TR"/>
              <a:t>METU Electrical &amp; Electronics Engineering Department</a:t>
            </a:r>
            <a:endParaRPr lang="en-US" dirty="0"/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D4582881-A48A-4270-A812-29D98FB214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008" y="755280"/>
            <a:ext cx="2124076" cy="939647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E424B4C6-2DB0-4187-B122-345B197BAC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100183"/>
            <a:ext cx="2263695" cy="939647"/>
          </a:xfrm>
          <a:prstGeom prst="rect">
            <a:avLst/>
          </a:prstGeom>
        </p:spPr>
      </p:pic>
      <p:pic>
        <p:nvPicPr>
          <p:cNvPr id="8" name="Resim 7">
            <a:extLst>
              <a:ext uri="{FF2B5EF4-FFF2-40B4-BE49-F238E27FC236}">
                <a16:creationId xmlns:a16="http://schemas.microsoft.com/office/drawing/2014/main" id="{77E3A7A5-FEBB-4ACA-85CF-54B88191EE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199" y="3399957"/>
            <a:ext cx="2263695" cy="951281"/>
          </a:xfrm>
          <a:prstGeom prst="rect">
            <a:avLst/>
          </a:prstGeom>
        </p:spPr>
      </p:pic>
      <p:pic>
        <p:nvPicPr>
          <p:cNvPr id="9" name="Resim 8">
            <a:extLst>
              <a:ext uri="{FF2B5EF4-FFF2-40B4-BE49-F238E27FC236}">
                <a16:creationId xmlns:a16="http://schemas.microsoft.com/office/drawing/2014/main" id="{6AE2A98D-887F-43B8-AC74-00DF66702A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7390" y="4828373"/>
            <a:ext cx="2263695" cy="967687"/>
          </a:xfrm>
          <a:prstGeom prst="rect">
            <a:avLst/>
          </a:prstGeom>
        </p:spPr>
      </p:pic>
      <p:pic>
        <p:nvPicPr>
          <p:cNvPr id="10" name="Resim 9">
            <a:extLst>
              <a:ext uri="{FF2B5EF4-FFF2-40B4-BE49-F238E27FC236}">
                <a16:creationId xmlns:a16="http://schemas.microsoft.com/office/drawing/2014/main" id="{AD3A32F8-C3F5-4594-BA11-912691D290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55921" y="1669934"/>
            <a:ext cx="5646796" cy="311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4084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42A206D0-863F-445B-B020-BEFCDEC68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878F797-6006-4DDA-AFE9-456F280FE6C5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C094A6A5-C34D-459F-AA57-5AD2DFD2B88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tr-TR"/>
              <a:t>METU Electrical &amp; Electronics Engineering Department</a:t>
            </a:r>
            <a:endParaRPr lang="en-US" dirty="0"/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F1A12EB4-9B60-43C6-9C45-0B9FF94BC9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9851" y="671513"/>
            <a:ext cx="6184298" cy="3414497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AEDE7004-889E-44DD-94D2-858F2963C4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00" y="5053012"/>
            <a:ext cx="8305800" cy="113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0615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90115CF3-357B-48C8-BC73-49C3A1DE2A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878F797-6006-4DDA-AFE9-456F280FE6C5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0D212D36-499F-471A-9DB6-D659A6574C8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tr-TR"/>
              <a:t>METU Electrical &amp; Electronics Engineering Department</a:t>
            </a:r>
            <a:endParaRPr lang="en-US" dirty="0"/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660A932E-5B29-4434-9BD6-336698E8E4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4803" y="595327"/>
            <a:ext cx="4445794" cy="2329767"/>
          </a:xfrm>
          <a:prstGeom prst="rect">
            <a:avLst/>
          </a:prstGeom>
        </p:spPr>
      </p:pic>
      <p:pic>
        <p:nvPicPr>
          <p:cNvPr id="8" name="Resim 7">
            <a:extLst>
              <a:ext uri="{FF2B5EF4-FFF2-40B4-BE49-F238E27FC236}">
                <a16:creationId xmlns:a16="http://schemas.microsoft.com/office/drawing/2014/main" id="{8575D184-732E-481F-95A4-CB3FF7FD52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094" y="3429000"/>
            <a:ext cx="7648575" cy="2076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2974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2FEFC638-1A1A-47C8-9953-B70D1987F8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878F797-6006-4DDA-AFE9-456F280FE6C5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DDD67A3A-278A-4E64-B0D9-98FCAAAC5C0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tr-TR"/>
              <a:t>METU Electrical &amp; Electronics Engineering Department</a:t>
            </a:r>
            <a:endParaRPr lang="en-US" dirty="0"/>
          </a:p>
        </p:txBody>
      </p:sp>
      <p:pic>
        <p:nvPicPr>
          <p:cNvPr id="10" name="Resim 9">
            <a:extLst>
              <a:ext uri="{FF2B5EF4-FFF2-40B4-BE49-F238E27FC236}">
                <a16:creationId xmlns:a16="http://schemas.microsoft.com/office/drawing/2014/main" id="{17E08A4D-7B43-4F6C-A08C-88015B4EAB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7681" y="365983"/>
            <a:ext cx="5321950" cy="3342544"/>
          </a:xfrm>
          <a:prstGeom prst="rect">
            <a:avLst/>
          </a:prstGeom>
        </p:spPr>
      </p:pic>
      <p:pic>
        <p:nvPicPr>
          <p:cNvPr id="11" name="Resim 10">
            <a:extLst>
              <a:ext uri="{FF2B5EF4-FFF2-40B4-BE49-F238E27FC236}">
                <a16:creationId xmlns:a16="http://schemas.microsoft.com/office/drawing/2014/main" id="{6C4F2653-1C94-4B80-AEB2-25905172B0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1844" y="4146595"/>
            <a:ext cx="4331710" cy="925375"/>
          </a:xfrm>
          <a:prstGeom prst="rect">
            <a:avLst/>
          </a:prstGeom>
        </p:spPr>
      </p:pic>
      <p:pic>
        <p:nvPicPr>
          <p:cNvPr id="13" name="Resim 12">
            <a:extLst>
              <a:ext uri="{FF2B5EF4-FFF2-40B4-BE49-F238E27FC236}">
                <a16:creationId xmlns:a16="http://schemas.microsoft.com/office/drawing/2014/main" id="{9854EFE9-A83B-48FD-A387-5E06263BDE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3447" y="5071970"/>
            <a:ext cx="5468505" cy="1420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9694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low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ＭＳ Ｐ明朝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Concourse.thmx</Template>
  <TotalTime>5638</TotalTime>
  <Words>410</Words>
  <Application>Microsoft Office PowerPoint</Application>
  <PresentationFormat>Ekran Gösterisi (4:3)</PresentationFormat>
  <Paragraphs>101</Paragraphs>
  <Slides>26</Slides>
  <Notes>1</Notes>
  <HiddenSlides>0</HiddenSlides>
  <MMClips>2</MMClips>
  <ScaleCrop>false</ScaleCrop>
  <HeadingPairs>
    <vt:vector size="6" baseType="variant">
      <vt:variant>
        <vt:lpstr>Kullanılan Yazı Tipleri</vt:lpstr>
      </vt:variant>
      <vt:variant>
        <vt:i4>10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26</vt:i4>
      </vt:variant>
    </vt:vector>
  </HeadingPairs>
  <TitlesOfParts>
    <vt:vector size="37" baseType="lpstr">
      <vt:lpstr>Arial</vt:lpstr>
      <vt:lpstr>Arial Black</vt:lpstr>
      <vt:lpstr>BentonSansTRUReg</vt:lpstr>
      <vt:lpstr>Britannic Bold</vt:lpstr>
      <vt:lpstr>Calibri</vt:lpstr>
      <vt:lpstr>Calibri (Headings)</vt:lpstr>
      <vt:lpstr>Century Gothic</vt:lpstr>
      <vt:lpstr>Constantia</vt:lpstr>
      <vt:lpstr>Times New Roman</vt:lpstr>
      <vt:lpstr>Wingdings 2</vt:lpstr>
      <vt:lpstr>Flow</vt:lpstr>
      <vt:lpstr>PowerPoint Sunusu</vt:lpstr>
      <vt:lpstr>Outline  </vt:lpstr>
      <vt:lpstr>PowerPoint Sunusu</vt:lpstr>
      <vt:lpstr>Expressing current I?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Forming the data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Current stress: Sum of incoming currents to a node</vt:lpstr>
      <vt:lpstr>PowerPoint Sunusu</vt:lpstr>
      <vt:lpstr>PowerPoint Sunusu</vt:lpstr>
    </vt:vector>
  </TitlesOfParts>
  <Company>METU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  -  DOKU BENZERLİĞİ ANALİZİ</dc:title>
  <dc:creator>Uğur HALICI</dc:creator>
  <cp:lastModifiedBy>erdem canaz</cp:lastModifiedBy>
  <cp:revision>461</cp:revision>
  <cp:lastPrinted>2013-02-15T02:19:28Z</cp:lastPrinted>
  <dcterms:created xsi:type="dcterms:W3CDTF">2013-02-15T04:31:56Z</dcterms:created>
  <dcterms:modified xsi:type="dcterms:W3CDTF">2020-11-12T22:48:56Z</dcterms:modified>
</cp:coreProperties>
</file>